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54"/>
  </p:notesMasterIdLst>
  <p:handoutMasterIdLst>
    <p:handoutMasterId r:id="rId55"/>
  </p:handoutMasterIdLst>
  <p:sldIdLst>
    <p:sldId id="378" r:id="rId2"/>
    <p:sldId id="356" r:id="rId3"/>
    <p:sldId id="355" r:id="rId4"/>
    <p:sldId id="360" r:id="rId5"/>
    <p:sldId id="379" r:id="rId6"/>
    <p:sldId id="381" r:id="rId7"/>
    <p:sldId id="258" r:id="rId8"/>
    <p:sldId id="328" r:id="rId9"/>
    <p:sldId id="326" r:id="rId10"/>
    <p:sldId id="327" r:id="rId11"/>
    <p:sldId id="375" r:id="rId12"/>
    <p:sldId id="366" r:id="rId13"/>
    <p:sldId id="384" r:id="rId14"/>
    <p:sldId id="385" r:id="rId15"/>
    <p:sldId id="372" r:id="rId16"/>
    <p:sldId id="281" r:id="rId17"/>
    <p:sldId id="357" r:id="rId18"/>
    <p:sldId id="261" r:id="rId19"/>
    <p:sldId id="280" r:id="rId20"/>
    <p:sldId id="362" r:id="rId21"/>
    <p:sldId id="373" r:id="rId22"/>
    <p:sldId id="277" r:id="rId23"/>
    <p:sldId id="293" r:id="rId24"/>
    <p:sldId id="351" r:id="rId25"/>
    <p:sldId id="296" r:id="rId26"/>
    <p:sldId id="343" r:id="rId27"/>
    <p:sldId id="348" r:id="rId28"/>
    <p:sldId id="382" r:id="rId29"/>
    <p:sldId id="314" r:id="rId30"/>
    <p:sldId id="288" r:id="rId31"/>
    <p:sldId id="391" r:id="rId32"/>
    <p:sldId id="316" r:id="rId33"/>
    <p:sldId id="358" r:id="rId34"/>
    <p:sldId id="317" r:id="rId35"/>
    <p:sldId id="318" r:id="rId36"/>
    <p:sldId id="319" r:id="rId37"/>
    <p:sldId id="320" r:id="rId38"/>
    <p:sldId id="322" r:id="rId39"/>
    <p:sldId id="390" r:id="rId40"/>
    <p:sldId id="323" r:id="rId41"/>
    <p:sldId id="324" r:id="rId42"/>
    <p:sldId id="350" r:id="rId43"/>
    <p:sldId id="386" r:id="rId44"/>
    <p:sldId id="388" r:id="rId45"/>
    <p:sldId id="364" r:id="rId46"/>
    <p:sldId id="374" r:id="rId47"/>
    <p:sldId id="387" r:id="rId48"/>
    <p:sldId id="389" r:id="rId49"/>
    <p:sldId id="383" r:id="rId50"/>
    <p:sldId id="344" r:id="rId51"/>
    <p:sldId id="345" r:id="rId52"/>
    <p:sldId id="342" r:id="rId53"/>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CC0000"/>
    <a:srgbClr val="AE9848"/>
    <a:srgbClr val="094322"/>
    <a:srgbClr val="61B723"/>
    <a:srgbClr val="008000"/>
    <a:srgbClr val="FFFF66"/>
    <a:srgbClr val="FFCC00"/>
    <a:srgbClr val="C0C0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43" autoAdjust="0"/>
    <p:restoredTop sz="82456" autoAdjust="0"/>
  </p:normalViewPr>
  <p:slideViewPr>
    <p:cSldViewPr>
      <p:cViewPr>
        <p:scale>
          <a:sx n="75" d="100"/>
          <a:sy n="75" d="100"/>
        </p:scale>
        <p:origin x="-852" y="210"/>
      </p:cViewPr>
      <p:guideLst>
        <p:guide orient="horz" pos="3744"/>
        <p:guide pos="8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630"/>
    </p:cViewPr>
  </p:sorterViewPr>
  <p:notesViewPr>
    <p:cSldViewPr>
      <p:cViewPr varScale="1">
        <p:scale>
          <a:sx n="80" d="100"/>
          <a:sy n="80" d="100"/>
        </p:scale>
        <p:origin x="-1404"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38475" cy="465138"/>
          </a:xfrm>
          <a:prstGeom prst="rect">
            <a:avLst/>
          </a:prstGeom>
          <a:noFill/>
          <a:ln w="12700">
            <a:noFill/>
            <a:miter lim="800000"/>
            <a:headEnd type="none" w="sm" len="sm"/>
            <a:tailEnd type="none" w="sm" len="sm"/>
          </a:ln>
          <a:effectLst/>
        </p:spPr>
        <p:txBody>
          <a:bodyPr vert="horz" wrap="square" lIns="92446" tIns="46223" rIns="92446" bIns="46223" numCol="1" anchor="t" anchorCtr="0" compatLnSpc="1">
            <a:prstTxWarp prst="textNoShape">
              <a:avLst/>
            </a:prstTxWarp>
          </a:bodyPr>
          <a:lstStyle>
            <a:lvl1pPr defTabSz="923925" eaLnBrk="0" hangingPunct="0">
              <a:defRPr sz="1200" smtClean="0">
                <a:cs typeface="+mn-cs"/>
              </a:defRPr>
            </a:lvl1pPr>
          </a:lstStyle>
          <a:p>
            <a:pPr>
              <a:defRPr/>
            </a:pPr>
            <a:endParaRPr lang="en-US"/>
          </a:p>
        </p:txBody>
      </p:sp>
      <p:sp>
        <p:nvSpPr>
          <p:cNvPr id="15363" name="Rectangle 3"/>
          <p:cNvSpPr>
            <a:spLocks noGrp="1" noChangeArrowheads="1"/>
          </p:cNvSpPr>
          <p:nvPr>
            <p:ph type="dt" sz="quarter" idx="1"/>
          </p:nvPr>
        </p:nvSpPr>
        <p:spPr bwMode="auto">
          <a:xfrm>
            <a:off x="3973513" y="0"/>
            <a:ext cx="3036887" cy="465138"/>
          </a:xfrm>
          <a:prstGeom prst="rect">
            <a:avLst/>
          </a:prstGeom>
          <a:noFill/>
          <a:ln w="12700">
            <a:noFill/>
            <a:miter lim="800000"/>
            <a:headEnd type="none" w="sm" len="sm"/>
            <a:tailEnd type="none" w="sm" len="sm"/>
          </a:ln>
          <a:effectLst/>
        </p:spPr>
        <p:txBody>
          <a:bodyPr vert="horz" wrap="square" lIns="92446" tIns="46223" rIns="92446" bIns="46223" numCol="1" anchor="t" anchorCtr="0" compatLnSpc="1">
            <a:prstTxWarp prst="textNoShape">
              <a:avLst/>
            </a:prstTxWarp>
          </a:bodyPr>
          <a:lstStyle>
            <a:lvl1pPr algn="r" defTabSz="923925" eaLnBrk="0" hangingPunct="0">
              <a:defRPr sz="1200" smtClean="0">
                <a:cs typeface="+mn-cs"/>
              </a:defRPr>
            </a:lvl1pPr>
          </a:lstStyle>
          <a:p>
            <a:pPr>
              <a:defRPr/>
            </a:pPr>
            <a:endParaRPr lang="en-US"/>
          </a:p>
        </p:txBody>
      </p:sp>
      <p:sp>
        <p:nvSpPr>
          <p:cNvPr id="15364" name="Rectangle 4"/>
          <p:cNvSpPr>
            <a:spLocks noGrp="1" noChangeArrowheads="1"/>
          </p:cNvSpPr>
          <p:nvPr>
            <p:ph type="ftr" sz="quarter" idx="2"/>
          </p:nvPr>
        </p:nvSpPr>
        <p:spPr bwMode="auto">
          <a:xfrm>
            <a:off x="0" y="8831263"/>
            <a:ext cx="3038475" cy="465137"/>
          </a:xfrm>
          <a:prstGeom prst="rect">
            <a:avLst/>
          </a:prstGeom>
          <a:noFill/>
          <a:ln w="12700">
            <a:noFill/>
            <a:miter lim="800000"/>
            <a:headEnd type="none" w="sm" len="sm"/>
            <a:tailEnd type="none" w="sm" len="sm"/>
          </a:ln>
          <a:effectLst/>
        </p:spPr>
        <p:txBody>
          <a:bodyPr vert="horz" wrap="square" lIns="92446" tIns="46223" rIns="92446" bIns="46223" numCol="1" anchor="b" anchorCtr="0" compatLnSpc="1">
            <a:prstTxWarp prst="textNoShape">
              <a:avLst/>
            </a:prstTxWarp>
          </a:bodyPr>
          <a:lstStyle>
            <a:lvl1pPr defTabSz="923925" eaLnBrk="0" hangingPunct="0">
              <a:defRPr sz="1200" smtClean="0">
                <a:cs typeface="+mn-cs"/>
              </a:defRPr>
            </a:lvl1pPr>
          </a:lstStyle>
          <a:p>
            <a:pPr>
              <a:defRPr/>
            </a:pPr>
            <a:endParaRPr lang="en-US"/>
          </a:p>
        </p:txBody>
      </p:sp>
      <p:sp>
        <p:nvSpPr>
          <p:cNvPr id="15365" name="Rectangle 5"/>
          <p:cNvSpPr>
            <a:spLocks noGrp="1" noChangeArrowheads="1"/>
          </p:cNvSpPr>
          <p:nvPr>
            <p:ph type="sldNum" sz="quarter" idx="3"/>
          </p:nvPr>
        </p:nvSpPr>
        <p:spPr bwMode="auto">
          <a:xfrm>
            <a:off x="3973513" y="8831263"/>
            <a:ext cx="3036887" cy="465137"/>
          </a:xfrm>
          <a:prstGeom prst="rect">
            <a:avLst/>
          </a:prstGeom>
          <a:noFill/>
          <a:ln w="12700">
            <a:noFill/>
            <a:miter lim="800000"/>
            <a:headEnd type="none" w="sm" len="sm"/>
            <a:tailEnd type="none" w="sm" len="sm"/>
          </a:ln>
          <a:effectLst/>
        </p:spPr>
        <p:txBody>
          <a:bodyPr vert="horz" wrap="square" lIns="92446" tIns="46223" rIns="92446" bIns="46223" numCol="1" anchor="b" anchorCtr="0" compatLnSpc="1">
            <a:prstTxWarp prst="textNoShape">
              <a:avLst/>
            </a:prstTxWarp>
          </a:bodyPr>
          <a:lstStyle>
            <a:lvl1pPr algn="r" defTabSz="923925" eaLnBrk="0" hangingPunct="0">
              <a:defRPr sz="1200" smtClean="0">
                <a:cs typeface="+mn-cs"/>
              </a:defRPr>
            </a:lvl1pPr>
          </a:lstStyle>
          <a:p>
            <a:pPr>
              <a:defRPr/>
            </a:pPr>
            <a:fld id="{5A41D8BF-823B-4832-BBD2-A79001885CD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12700">
            <a:noFill/>
            <a:miter lim="800000"/>
            <a:headEnd type="none" w="sm" len="sm"/>
            <a:tailEnd type="none" w="sm" len="sm"/>
          </a:ln>
          <a:effectLst/>
        </p:spPr>
        <p:txBody>
          <a:bodyPr vert="horz" wrap="square" lIns="92446" tIns="46223" rIns="92446" bIns="46223" numCol="1" anchor="t" anchorCtr="0" compatLnSpc="1">
            <a:prstTxWarp prst="textNoShape">
              <a:avLst/>
            </a:prstTxWarp>
          </a:bodyPr>
          <a:lstStyle>
            <a:lvl1pPr defTabSz="923925" eaLnBrk="0" hangingPunct="0">
              <a:defRPr sz="1200" smtClean="0">
                <a:cs typeface="+mn-cs"/>
              </a:defRPr>
            </a:lvl1pPr>
          </a:lstStyle>
          <a:p>
            <a:pPr>
              <a:defRPr/>
            </a:pPr>
            <a:endParaRPr lang="en-US"/>
          </a:p>
        </p:txBody>
      </p:sp>
      <p:sp>
        <p:nvSpPr>
          <p:cNvPr id="17411" name="Rectangle 3"/>
          <p:cNvSpPr>
            <a:spLocks noGrp="1" noChangeArrowheads="1"/>
          </p:cNvSpPr>
          <p:nvPr>
            <p:ph type="dt" idx="1"/>
          </p:nvPr>
        </p:nvSpPr>
        <p:spPr bwMode="auto">
          <a:xfrm>
            <a:off x="3973513" y="0"/>
            <a:ext cx="3036887" cy="465138"/>
          </a:xfrm>
          <a:prstGeom prst="rect">
            <a:avLst/>
          </a:prstGeom>
          <a:noFill/>
          <a:ln w="12700">
            <a:noFill/>
            <a:miter lim="800000"/>
            <a:headEnd type="none" w="sm" len="sm"/>
            <a:tailEnd type="none" w="sm" len="sm"/>
          </a:ln>
          <a:effectLst/>
        </p:spPr>
        <p:txBody>
          <a:bodyPr vert="horz" wrap="square" lIns="92446" tIns="46223" rIns="92446" bIns="46223" numCol="1" anchor="t" anchorCtr="0" compatLnSpc="1">
            <a:prstTxWarp prst="textNoShape">
              <a:avLst/>
            </a:prstTxWarp>
          </a:bodyPr>
          <a:lstStyle>
            <a:lvl1pPr algn="r" defTabSz="923925" eaLnBrk="0" hangingPunct="0">
              <a:defRPr sz="1200" smtClean="0">
                <a:cs typeface="+mn-cs"/>
              </a:defRPr>
            </a:lvl1pPr>
          </a:lstStyle>
          <a:p>
            <a:pPr>
              <a:defRPr/>
            </a:pPr>
            <a:endParaRPr lang="en-US"/>
          </a:p>
        </p:txBody>
      </p:sp>
      <p:sp>
        <p:nvSpPr>
          <p:cNvPr id="56324" name="Rectangle 4"/>
          <p:cNvSpPr>
            <a:spLocks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35038" y="4416425"/>
            <a:ext cx="5140325" cy="4183063"/>
          </a:xfrm>
          <a:prstGeom prst="rect">
            <a:avLst/>
          </a:prstGeom>
          <a:noFill/>
          <a:ln w="12700">
            <a:noFill/>
            <a:miter lim="800000"/>
            <a:headEnd type="none" w="sm" len="sm"/>
            <a:tailEnd type="none" w="sm" len="sm"/>
          </a:ln>
          <a:effec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831263"/>
            <a:ext cx="3038475" cy="465137"/>
          </a:xfrm>
          <a:prstGeom prst="rect">
            <a:avLst/>
          </a:prstGeom>
          <a:noFill/>
          <a:ln w="12700">
            <a:noFill/>
            <a:miter lim="800000"/>
            <a:headEnd type="none" w="sm" len="sm"/>
            <a:tailEnd type="none" w="sm" len="sm"/>
          </a:ln>
          <a:effectLst/>
        </p:spPr>
        <p:txBody>
          <a:bodyPr vert="horz" wrap="square" lIns="92446" tIns="46223" rIns="92446" bIns="46223" numCol="1" anchor="b" anchorCtr="0" compatLnSpc="1">
            <a:prstTxWarp prst="textNoShape">
              <a:avLst/>
            </a:prstTxWarp>
          </a:bodyPr>
          <a:lstStyle>
            <a:lvl1pPr defTabSz="923925" eaLnBrk="0" hangingPunct="0">
              <a:defRPr sz="1200" smtClean="0">
                <a:cs typeface="+mn-cs"/>
              </a:defRPr>
            </a:lvl1pPr>
          </a:lstStyle>
          <a:p>
            <a:pPr>
              <a:defRPr/>
            </a:pPr>
            <a:endParaRPr lang="en-US"/>
          </a:p>
        </p:txBody>
      </p:sp>
      <p:sp>
        <p:nvSpPr>
          <p:cNvPr id="17415" name="Rectangle 7"/>
          <p:cNvSpPr>
            <a:spLocks noGrp="1" noChangeArrowheads="1"/>
          </p:cNvSpPr>
          <p:nvPr>
            <p:ph type="sldNum" sz="quarter" idx="5"/>
          </p:nvPr>
        </p:nvSpPr>
        <p:spPr bwMode="auto">
          <a:xfrm>
            <a:off x="3973513" y="8831263"/>
            <a:ext cx="3036887" cy="465137"/>
          </a:xfrm>
          <a:prstGeom prst="rect">
            <a:avLst/>
          </a:prstGeom>
          <a:noFill/>
          <a:ln w="12700">
            <a:noFill/>
            <a:miter lim="800000"/>
            <a:headEnd type="none" w="sm" len="sm"/>
            <a:tailEnd type="none" w="sm" len="sm"/>
          </a:ln>
          <a:effectLst/>
        </p:spPr>
        <p:txBody>
          <a:bodyPr vert="horz" wrap="square" lIns="92446" tIns="46223" rIns="92446" bIns="46223" numCol="1" anchor="b" anchorCtr="0" compatLnSpc="1">
            <a:prstTxWarp prst="textNoShape">
              <a:avLst/>
            </a:prstTxWarp>
          </a:bodyPr>
          <a:lstStyle>
            <a:lvl1pPr algn="r" defTabSz="923925" eaLnBrk="0" hangingPunct="0">
              <a:defRPr sz="1200" smtClean="0">
                <a:cs typeface="+mn-cs"/>
              </a:defRPr>
            </a:lvl1pPr>
          </a:lstStyle>
          <a:p>
            <a:pPr>
              <a:defRPr/>
            </a:pPr>
            <a:fld id="{3A88FC42-8CC1-41D6-B11A-7D68417CB20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63FABF7-0B9A-4882-B69B-E9F3E63819F6}" type="slidenum">
              <a:rPr lang="en-US">
                <a:cs typeface="Arial" charset="0"/>
              </a:rPr>
              <a:pPr/>
              <a:t>1</a:t>
            </a:fld>
            <a:endParaRPr lang="en-US">
              <a:cs typeface="Arial" charset="0"/>
            </a:endParaRPr>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w="9525"/>
        </p:spPr>
        <p:txBody>
          <a:bodyPr/>
          <a:lstStyle/>
          <a:p>
            <a:r>
              <a:rPr lang="en-US" sz="1400" smtClean="0"/>
              <a:t>For the BRIEFER:  </a:t>
            </a:r>
          </a:p>
          <a:p>
            <a:endParaRPr lang="en-US" sz="1400" smtClean="0"/>
          </a:p>
          <a:p>
            <a:r>
              <a:rPr lang="en-US" sz="1400" smtClean="0"/>
              <a:t>The notes are to be read by the individual making the presentation.  </a:t>
            </a:r>
          </a:p>
          <a:p>
            <a:endParaRPr lang="en-US" sz="1400" smtClean="0"/>
          </a:p>
          <a:p>
            <a:r>
              <a:rPr lang="en-US" sz="1400" smtClean="0"/>
              <a:t>The notes should be read or paraphrased by the briefer or presenter.</a:t>
            </a:r>
          </a:p>
          <a:p>
            <a:endParaRPr lang="en-US" sz="1400" smtClean="0"/>
          </a:p>
          <a:p>
            <a:r>
              <a:rPr lang="en-US" sz="1400" smtClean="0"/>
              <a:t>Do not read the slide bullets – the audience can read those.  </a:t>
            </a:r>
          </a:p>
          <a:p>
            <a:endParaRPr lang="en-US" sz="1400" smtClean="0"/>
          </a:p>
          <a:p>
            <a:r>
              <a:rPr lang="en-US" sz="1400" smtClean="0"/>
              <a:t>Quotes on the slide should be read, as directed.  </a:t>
            </a:r>
          </a:p>
          <a:p>
            <a:endParaRPr lang="en-US" sz="1400" smtClean="0"/>
          </a:p>
          <a:p>
            <a:r>
              <a:rPr lang="en-US" sz="1400" smtClean="0"/>
              <a:t>BRIEFER NOTE denoted supplemental information.</a:t>
            </a:r>
          </a:p>
          <a:p>
            <a:endParaRPr lang="en-US" sz="1400" smtClean="0"/>
          </a:p>
          <a:p>
            <a:r>
              <a:rPr lang="en-US" sz="1400" smtClean="0"/>
              <a:t>Additional notes may be added to localize the presentation.</a:t>
            </a:r>
          </a:p>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5EF8A147-1E69-41B8-8C65-340CA288DFBB}" type="slidenum">
              <a:rPr lang="en-US">
                <a:cs typeface="Arial" charset="0"/>
              </a:rPr>
              <a:pPr/>
              <a:t>10</a:t>
            </a:fld>
            <a:endParaRPr lang="en-US">
              <a:cs typeface="Arial" charset="0"/>
            </a:endParaRPr>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noFill/>
          <a:ln w="9525"/>
        </p:spPr>
        <p:txBody>
          <a:bodyPr/>
          <a:lstStyle/>
          <a:p>
            <a:pPr eaLnBrk="1" hangingPunct="1">
              <a:spcBef>
                <a:spcPct val="0"/>
              </a:spcBef>
            </a:pPr>
            <a:r>
              <a:rPr lang="en-US" b="1" smtClean="0"/>
              <a:t>BRIEFER:</a:t>
            </a:r>
          </a:p>
          <a:p>
            <a:pPr eaLnBrk="1" hangingPunct="1">
              <a:spcBef>
                <a:spcPct val="0"/>
              </a:spcBef>
            </a:pPr>
            <a:endParaRPr lang="en-US" b="1" smtClean="0"/>
          </a:p>
          <a:p>
            <a:pPr eaLnBrk="1" hangingPunct="1">
              <a:spcBef>
                <a:spcPct val="0"/>
              </a:spcBef>
            </a:pPr>
            <a:r>
              <a:rPr lang="en-US" b="1" smtClean="0"/>
              <a:t>READ THE QUOTES.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6B92521C-E24A-4F2D-85E0-B47C7F308304}" type="slidenum">
              <a:rPr lang="en-US">
                <a:cs typeface="Arial" charset="0"/>
              </a:rPr>
              <a:pPr/>
              <a:t>11</a:t>
            </a:fld>
            <a:endParaRPr lang="en-US">
              <a:cs typeface="Arial" charset="0"/>
            </a:endParaRPr>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a:ln w="9525"/>
        </p:spPr>
        <p:txBody>
          <a:bodyPr/>
          <a:lstStyle/>
          <a:p>
            <a:r>
              <a:rPr lang="en-US" b="1" smtClean="0"/>
              <a:t>BRIEFER: </a:t>
            </a:r>
          </a:p>
          <a:p>
            <a:endParaRPr lang="en-US" b="1" smtClean="0"/>
          </a:p>
          <a:p>
            <a:r>
              <a:rPr lang="en-US" altLang="ja-JP" b="1" smtClean="0">
                <a:ea typeface="MS Mincho" pitchFamily="49" charset="-128"/>
              </a:rPr>
              <a:t>In a memorandum issued on 30 Jan 04, the Deputy Secretary of Defense declared “TRAFFICKING IN PERSONS will not be facilitated in any way by Service members, civilian employees, indirect hires or DoD contract personnel.”</a:t>
            </a:r>
            <a:r>
              <a:rPr lang="en-US" altLang="ja-JP" b="1" smtClean="0"/>
              <a:t> </a:t>
            </a:r>
            <a:endParaRPr lang="en-US" b="1"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D96A785B-02C1-44F5-830B-BB9FA1B381CC}" type="slidenum">
              <a:rPr lang="en-US">
                <a:cs typeface="Arial" charset="0"/>
              </a:rPr>
              <a:pPr/>
              <a:t>12</a:t>
            </a:fld>
            <a:endParaRPr lang="en-US">
              <a:cs typeface="Arial" charset="0"/>
            </a:endParaRPr>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noFill/>
          <a:ln w="9525"/>
        </p:spPr>
        <p:txBody>
          <a:bodyPr/>
          <a:lstStyle/>
          <a:p>
            <a:r>
              <a:rPr lang="en-US" b="1" smtClean="0"/>
              <a:t>BRIEFER:  </a:t>
            </a:r>
          </a:p>
          <a:p>
            <a:endParaRPr lang="en-US" b="1" smtClean="0"/>
          </a:p>
          <a:p>
            <a:r>
              <a:rPr lang="en-US" b="1" smtClean="0">
                <a:latin typeface="Arial" charset="0"/>
                <a:cs typeface="Arial" charset="0"/>
              </a:rPr>
              <a:t>The Trafficking Victims Protection Reauthorization Act of 2003 (Public Law 108-193) seeks to combat human trafficking by punishing traffickers, protecting victims, and mobilizing U.S. government agencies to wage a global anti-trafficking campaign.  </a:t>
            </a:r>
            <a:endParaRPr lang="en-US" b="1" smtClean="0">
              <a:latin typeface="Arial" charset="0"/>
            </a:endParaRPr>
          </a:p>
          <a:p>
            <a:endParaRPr lang="en-US" b="1"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6DEE0F21-8ECD-4C42-841D-36E50D9A8B7B}" type="slidenum">
              <a:rPr lang="en-US">
                <a:cs typeface="Arial" charset="0"/>
              </a:rPr>
              <a:pPr/>
              <a:t>13</a:t>
            </a:fld>
            <a:endParaRPr lang="en-US">
              <a:cs typeface="Arial" charset="0"/>
            </a:endParaRPr>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a:ln w="9525"/>
        </p:spPr>
        <p:txBody>
          <a:bodyPr/>
          <a:lstStyle/>
          <a:p>
            <a:r>
              <a:rPr lang="en-US" b="1" smtClean="0"/>
              <a:t>BRIEFER: </a:t>
            </a:r>
          </a:p>
          <a:p>
            <a:endParaRPr lang="en-US" b="1" smtClean="0"/>
          </a:p>
          <a:p>
            <a:r>
              <a:rPr lang="en-US" altLang="ja-JP" b="1" smtClean="0">
                <a:ea typeface="MS Mincho" pitchFamily="49" charset="-128"/>
              </a:rPr>
              <a:t>In a memorandum issued on 16 Sep 04, the Secretary of Defense offered his view on Trafficking in Persons, augmenting the Deputy Secretary’s earlier memorandum.</a:t>
            </a:r>
          </a:p>
          <a:p>
            <a:endParaRPr lang="en-US" altLang="ja-JP" b="1" smtClean="0">
              <a:ea typeface="MS Mincho" pitchFamily="49" charset="-128"/>
            </a:endParaRPr>
          </a:p>
          <a:p>
            <a:r>
              <a:rPr lang="en-US" altLang="ja-JP" b="1" smtClean="0">
                <a:ea typeface="MS Mincho" pitchFamily="49" charset="-128"/>
              </a:rPr>
              <a:t>The Secretary expressed concerns with commercial sex exploitation and labor trafficking practices in areas near our overseas locations.</a:t>
            </a:r>
          </a:p>
          <a:p>
            <a:endParaRPr lang="en-US" altLang="ja-JP" b="1" smtClean="0">
              <a:ea typeface="MS Mincho" pitchFamily="49" charset="-128"/>
            </a:endParaRPr>
          </a:p>
          <a:p>
            <a:r>
              <a:rPr lang="en-US" altLang="ja-JP" b="1" smtClean="0">
                <a:ea typeface="MS Mincho" pitchFamily="49" charset="-128"/>
              </a:rPr>
              <a:t>The Secretary call for commanders to make full use of all tools, including criminal investigations, to combat trafficking in persons.</a:t>
            </a:r>
            <a:endParaRPr lang="en-US" b="1"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61E0B129-D86F-4588-9A05-20104CB5732B}" type="slidenum">
              <a:rPr lang="en-US">
                <a:cs typeface="Arial" charset="0"/>
              </a:rPr>
              <a:pPr/>
              <a:t>14</a:t>
            </a:fld>
            <a:endParaRPr lang="en-US">
              <a:cs typeface="Arial" charset="0"/>
            </a:endParaRPr>
          </a:p>
        </p:txBody>
      </p:sp>
      <p:sp>
        <p:nvSpPr>
          <p:cNvPr id="70659" name="Rectangle 2"/>
          <p:cNvSpPr>
            <a:spLocks noChangeArrowheads="1" noTextEdit="1"/>
          </p:cNvSpPr>
          <p:nvPr>
            <p:ph type="sldImg"/>
          </p:nvPr>
        </p:nvSpPr>
        <p:spPr>
          <a:ln/>
        </p:spPr>
      </p:sp>
      <p:sp>
        <p:nvSpPr>
          <p:cNvPr id="70660" name="Rectangle 3"/>
          <p:cNvSpPr>
            <a:spLocks noGrp="1" noChangeArrowheads="1"/>
          </p:cNvSpPr>
          <p:nvPr>
            <p:ph type="body" idx="1"/>
          </p:nvPr>
        </p:nvSpPr>
        <p:spPr>
          <a:noFill/>
          <a:ln w="9525"/>
        </p:spPr>
        <p:txBody>
          <a:bodyPr/>
          <a:lstStyle/>
          <a:p>
            <a:r>
              <a:rPr lang="en-US" b="1" smtClean="0"/>
              <a:t>BRIEFER: </a:t>
            </a:r>
          </a:p>
          <a:p>
            <a:endParaRPr lang="en-US" b="1" smtClean="0"/>
          </a:p>
          <a:p>
            <a:pPr>
              <a:buFontTx/>
              <a:buChar char="•"/>
            </a:pPr>
            <a:r>
              <a:rPr lang="en-US" sz="1400" smtClean="0">
                <a:latin typeface="Arial" charset="0"/>
              </a:rPr>
              <a:t>DoD TIP Instruction assigns roles and responsibilities to all DoD components and incorporates the  2 policy memos referenced on the previous slides.</a:t>
            </a:r>
          </a:p>
          <a:p>
            <a:r>
              <a:rPr lang="en-US" sz="1300" b="1" smtClean="0">
                <a:latin typeface="Arial" charset="0"/>
              </a:rPr>
              <a:t>training requirement is for mil/civ/civ contractors domestically and overseas, [note: All services have made it required for all their personnel]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AA34DE6B-7F81-4211-B38C-BC6862E8B1E9}" type="slidenum">
              <a:rPr lang="en-US">
                <a:cs typeface="Arial" charset="0"/>
              </a:rPr>
              <a:pPr/>
              <a:t>15</a:t>
            </a:fld>
            <a:endParaRPr lang="en-US">
              <a:cs typeface="Arial" charset="0"/>
            </a:endParaRPr>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a:ln w="9525"/>
        </p:spPr>
        <p:txBody>
          <a:bodyPr/>
          <a:lstStyle/>
          <a:p>
            <a:r>
              <a:rPr lang="en-US" b="1" smtClean="0"/>
              <a:t>BRIEFER:</a:t>
            </a:r>
          </a:p>
          <a:p>
            <a:endParaRPr lang="en-US" b="1" smtClean="0"/>
          </a:p>
          <a:p>
            <a:r>
              <a:rPr lang="en-US" b="1" smtClean="0"/>
              <a:t>Now that your have been given the basics, and the government’s position, you are able to be a force for positive change.</a:t>
            </a:r>
          </a:p>
          <a:p>
            <a:endParaRPr lang="en-US" b="1" smtClean="0"/>
          </a:p>
          <a:p>
            <a:r>
              <a:rPr lang="en-US" b="1" smtClean="0"/>
              <a:t>It takes a concentrated effort to combat trafficking…and it starts with you.  </a:t>
            </a:r>
          </a:p>
          <a:p>
            <a:endParaRPr lang="en-US" b="1" smtClean="0"/>
          </a:p>
          <a:p>
            <a:r>
              <a:rPr lang="en-US" b="1" smtClean="0"/>
              <a:t>Here are a few more pointers.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A645C136-E53D-4C63-BAF2-C481BD84551A}" type="slidenum">
              <a:rPr lang="en-US">
                <a:cs typeface="Arial" charset="0"/>
              </a:rPr>
              <a:pPr/>
              <a:t>17</a:t>
            </a:fld>
            <a:endParaRPr lang="en-US">
              <a:cs typeface="Arial" charset="0"/>
            </a:endParaRPr>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a:ln w="9525"/>
        </p:spPr>
        <p:txBody>
          <a:bodyPr/>
          <a:lstStyle/>
          <a:p>
            <a:r>
              <a:rPr lang="en-US" b="1" smtClean="0"/>
              <a:t>BRIEFER:</a:t>
            </a:r>
          </a:p>
          <a:p>
            <a:endParaRPr lang="en-US" b="1" smtClean="0"/>
          </a:p>
          <a:p>
            <a:r>
              <a:rPr lang="en-US" b="1" smtClean="0"/>
              <a:t>Here’s another true survivor story.  This time it’s told by a young woman from Thailand.  </a:t>
            </a:r>
          </a:p>
          <a:p>
            <a:endParaRPr lang="en-US" b="1" smtClean="0"/>
          </a:p>
          <a:p>
            <a:r>
              <a:rPr lang="en-US" b="1" smtClean="0"/>
              <a:t>Victims of trafficking are often desperate to escape poverty</a:t>
            </a:r>
          </a:p>
          <a:p>
            <a:endParaRPr lang="en-US" b="1" smtClean="0"/>
          </a:p>
          <a:p>
            <a:r>
              <a:rPr lang="en-US" b="1" smtClean="0"/>
              <a:t>READ THE QUOTES</a:t>
            </a:r>
          </a:p>
          <a:p>
            <a:endParaRPr lang="en-US" b="1" smtClean="0"/>
          </a:p>
          <a:p>
            <a:r>
              <a:rPr lang="en-US" b="1" smtClean="0"/>
              <a:t>Traffickers exploit their trust and lure them into servitude with false promises of a better life.</a:t>
            </a:r>
          </a:p>
          <a:p>
            <a:endParaRPr lang="en-US" b="1" smtClean="0"/>
          </a:p>
          <a:p>
            <a:r>
              <a:rPr lang="en-US" b="1" smtClean="0"/>
              <a:t>Once in the custody of a trafficker, victims are often told that they will be killed if they try to escape.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4810B141-E819-49BD-9E91-826149AE8E52}" type="slidenum">
              <a:rPr lang="en-US">
                <a:cs typeface="Arial" charset="0"/>
              </a:rPr>
              <a:pPr/>
              <a:t>18</a:t>
            </a:fld>
            <a:endParaRPr lang="en-US">
              <a:cs typeface="Arial" charset="0"/>
            </a:endParaRPr>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a:ln w="9525"/>
        </p:spPr>
        <p:txBody>
          <a:bodyPr/>
          <a:lstStyle/>
          <a:p>
            <a:r>
              <a:rPr lang="en-US" b="1" smtClean="0"/>
              <a:t>BRIEFER:</a:t>
            </a:r>
          </a:p>
          <a:p>
            <a:endParaRPr lang="en-US" b="1" smtClean="0"/>
          </a:p>
          <a:p>
            <a:r>
              <a:rPr lang="en-US" b="1" smtClean="0"/>
              <a:t>The trafficking phenomenon is worldwide.  </a:t>
            </a:r>
          </a:p>
          <a:p>
            <a:endParaRPr lang="en-US" b="1" smtClean="0"/>
          </a:p>
          <a:p>
            <a:r>
              <a:rPr lang="en-US" b="1" smtClean="0"/>
              <a:t>Here’s what you need to know to be more aware. </a:t>
            </a:r>
          </a:p>
          <a:p>
            <a:endParaRPr lang="en-US" b="1" smtClean="0"/>
          </a:p>
          <a:p>
            <a:r>
              <a:rPr lang="en-US" b="1" smtClean="0"/>
              <a:t>Let’s review the definition of trafficking in persons, talk about the origins of trafficking in persons, and identify the perpetrators.  </a:t>
            </a:r>
          </a:p>
          <a:p>
            <a:endParaRPr lang="en-US" b="1" smtClean="0"/>
          </a:p>
          <a:p>
            <a:r>
              <a:rPr lang="en-US" b="1" smtClean="0"/>
              <a:t>NOTE TO BRIEFER:</a:t>
            </a:r>
          </a:p>
          <a:p>
            <a:r>
              <a:rPr lang="en-US" b="1" smtClean="0"/>
              <a:t>The final objective is the most important – if the audience comes away with anything, we want them to come away with the ability to identify the behaviors of traffickers.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7F280EEA-332D-4BB7-AAEF-D7D1E1ECA0E0}" type="slidenum">
              <a:rPr lang="en-US">
                <a:cs typeface="Arial" charset="0"/>
              </a:rPr>
              <a:pPr/>
              <a:t>19</a:t>
            </a:fld>
            <a:endParaRPr lang="en-US">
              <a:cs typeface="Arial" charset="0"/>
            </a:endParaRPr>
          </a:p>
        </p:txBody>
      </p:sp>
      <p:sp>
        <p:nvSpPr>
          <p:cNvPr id="74755" name="Rectangle 2"/>
          <p:cNvSpPr>
            <a:spLocks noChangeArrowheads="1" noTextEdit="1"/>
          </p:cNvSpPr>
          <p:nvPr>
            <p:ph type="sldImg"/>
          </p:nvPr>
        </p:nvSpPr>
        <p:spPr>
          <a:xfrm>
            <a:off x="1182688" y="696913"/>
            <a:ext cx="4648200" cy="3486150"/>
          </a:xfrm>
          <a:ln/>
        </p:spPr>
      </p:sp>
      <p:sp>
        <p:nvSpPr>
          <p:cNvPr id="74756" name="Rectangle 3"/>
          <p:cNvSpPr>
            <a:spLocks noGrp="1" noChangeArrowheads="1"/>
          </p:cNvSpPr>
          <p:nvPr>
            <p:ph type="body" idx="1"/>
          </p:nvPr>
        </p:nvSpPr>
        <p:spPr>
          <a:xfrm>
            <a:off x="701675" y="4416425"/>
            <a:ext cx="5608638" cy="4183063"/>
          </a:xfrm>
          <a:noFill/>
          <a:ln w="9525"/>
        </p:spPr>
        <p:txBody>
          <a:bodyPr/>
          <a:lstStyle/>
          <a:p>
            <a:r>
              <a:rPr lang="en-US" b="1" smtClean="0"/>
              <a:t>BRIEFER: </a:t>
            </a:r>
          </a:p>
          <a:p>
            <a:endParaRPr lang="en-US" b="1" smtClean="0"/>
          </a:p>
          <a:p>
            <a:r>
              <a:rPr lang="en-US" b="1" smtClean="0"/>
              <a:t>The United Nations Protocol to prevent, suppress and punish trafficking in persons a recent legislative initiative against the escalating problem of trafficking. </a:t>
            </a:r>
          </a:p>
          <a:p>
            <a:endParaRPr lang="en-US" b="1" smtClean="0"/>
          </a:p>
          <a:p>
            <a:r>
              <a:rPr lang="en-US" b="1" smtClean="0"/>
              <a:t>This United Nations protocol and previous efforts, the United Nations defines trafficking as…</a:t>
            </a:r>
          </a:p>
          <a:p>
            <a:endParaRPr lang="en-US" b="1" smtClean="0"/>
          </a:p>
          <a:p>
            <a:r>
              <a:rPr lang="en-US" b="1" smtClean="0"/>
              <a:t>BRIEFER READS THE TWO EXERPTS.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428F3FA5-AAE7-445F-9715-F50BD0B5C41E}" type="slidenum">
              <a:rPr lang="en-US">
                <a:cs typeface="Arial" charset="0"/>
              </a:rPr>
              <a:pPr/>
              <a:t>20</a:t>
            </a:fld>
            <a:endParaRPr lang="en-US">
              <a:cs typeface="Arial" charset="0"/>
            </a:endParaRPr>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a:ln w="9525"/>
        </p:spPr>
        <p:txBody>
          <a:bodyPr/>
          <a:lstStyle/>
          <a:p>
            <a:r>
              <a:rPr lang="en-US" b="1" smtClean="0"/>
              <a:t>BRIEFER:  </a:t>
            </a:r>
          </a:p>
          <a:p>
            <a:endParaRPr lang="en-US" b="1" smtClean="0"/>
          </a:p>
          <a:p>
            <a:r>
              <a:rPr lang="en-US" b="1" smtClean="0"/>
              <a:t>In basic terms, this is what we mean when we talk about trafficking in persons.  </a:t>
            </a:r>
          </a:p>
          <a:p>
            <a:endParaRPr lang="en-US" b="1" smtClean="0"/>
          </a:p>
          <a:p>
            <a:r>
              <a:rPr lang="en-US" b="1" smtClean="0"/>
              <a:t>Trafficking is a global problem.  No country is immune.  </a:t>
            </a:r>
          </a:p>
          <a:p>
            <a:endParaRPr lang="en-US" b="1" smtClean="0"/>
          </a:p>
          <a:p>
            <a:r>
              <a:rPr lang="en-US" b="1" smtClean="0"/>
              <a:t>An estimated 600,000 to 800,000 men, women, and children are trafficked across international borders each year.</a:t>
            </a:r>
          </a:p>
          <a:p>
            <a:endParaRPr lang="en-US" b="1" smtClean="0"/>
          </a:p>
          <a:p>
            <a:r>
              <a:rPr lang="en-US" b="1" smtClean="0"/>
              <a:t>These numbers are on the rise.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D8E97A0D-D427-4811-BC23-1F9882B253AF}" type="slidenum">
              <a:rPr lang="en-US">
                <a:cs typeface="Arial" charset="0"/>
              </a:rPr>
              <a:pPr/>
              <a:t>2</a:t>
            </a:fld>
            <a:endParaRPr lang="en-US">
              <a:cs typeface="Arial" charset="0"/>
            </a:endParaRPr>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w="9525"/>
        </p:spPr>
        <p:txBody>
          <a:bodyPr/>
          <a:lstStyle/>
          <a:p>
            <a:r>
              <a:rPr lang="en-US" b="1" smtClean="0"/>
              <a:t>BRIEFER:  Traffickers control their victims with fear</a:t>
            </a:r>
          </a:p>
          <a:p>
            <a:endParaRPr lang="en-US" b="1" smtClean="0"/>
          </a:p>
          <a:p>
            <a:r>
              <a:rPr lang="en-US" b="1" smtClean="0"/>
              <a:t>BRIEFER:  READ THE QUOTES.  </a:t>
            </a:r>
          </a:p>
          <a:p>
            <a:endParaRPr lang="en-US" b="1" smtClean="0"/>
          </a:p>
          <a:p>
            <a:r>
              <a:rPr lang="en-US" b="1" smtClean="0"/>
              <a:t>BRIEFER:  </a:t>
            </a:r>
          </a:p>
          <a:p>
            <a:endParaRPr lang="en-US" b="1" smtClean="0"/>
          </a:p>
          <a:p>
            <a:r>
              <a:rPr lang="en-US" b="1" smtClean="0"/>
              <a:t>This was a true story, from a real survivor…as related to the U.S State Department by young girl from Sierra Leone.</a:t>
            </a:r>
            <a:r>
              <a:rPr lang="en-US" smtClean="0"/>
              <a:t>  </a:t>
            </a:r>
          </a:p>
          <a:p>
            <a:endParaRPr lang="en-US" smtClean="0"/>
          </a:p>
          <a:p>
            <a:r>
              <a:rPr lang="en-US" b="1" smtClean="0"/>
              <a:t>Sierra Leone is a country ravaged by civil war.</a:t>
            </a:r>
          </a:p>
          <a:p>
            <a:endParaRPr lang="en-US" smtClean="0"/>
          </a:p>
          <a:p>
            <a:r>
              <a:rPr lang="en-US" b="1" smtClean="0"/>
              <a:t>As you will see, these ruthless activities are destabilizing factors, and advance the spread of trafficking.  </a:t>
            </a:r>
          </a:p>
          <a:p>
            <a:endParaRPr lang="en-US" smtClean="0"/>
          </a:p>
          <a:p>
            <a:endParaRPr lang="en-US" b="1"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4947182B-A785-418A-ACC7-524BDDC2119F}" type="slidenum">
              <a:rPr lang="en-US">
                <a:cs typeface="Arial" charset="0"/>
              </a:rPr>
              <a:pPr/>
              <a:t>21</a:t>
            </a:fld>
            <a:endParaRPr lang="en-US">
              <a:cs typeface="Arial" charset="0"/>
            </a:endParaRPr>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a:ln w="9525"/>
        </p:spPr>
        <p:txBody>
          <a:bodyPr/>
          <a:lstStyle/>
          <a:p>
            <a:r>
              <a:rPr lang="en-US" b="1" smtClean="0"/>
              <a:t>BRIEFER:</a:t>
            </a:r>
          </a:p>
          <a:p>
            <a:endParaRPr lang="en-US" b="1" smtClean="0"/>
          </a:p>
          <a:p>
            <a:r>
              <a:rPr lang="en-US" b="1" smtClean="0"/>
              <a:t>The person being smuggled has usually been tricked in the case of trafficking and, more importantly, has no idea that they will be enslaved upon arriving at their destination.  </a:t>
            </a:r>
          </a:p>
          <a:p>
            <a:endParaRPr lang="en-US" b="1" smtClean="0"/>
          </a:p>
          <a:p>
            <a:r>
              <a:rPr lang="en-US" b="1" smtClean="0"/>
              <a:t>Victims of trafficking find themselves entrenched in organized crime.  </a:t>
            </a:r>
          </a:p>
          <a:p>
            <a:endParaRPr lang="en-US" b="1" smtClean="0"/>
          </a:p>
          <a:p>
            <a:r>
              <a:rPr lang="en-US" b="1" smtClean="0"/>
              <a:t>There have been documented ties between trafficking and terrorism.  </a:t>
            </a:r>
          </a:p>
          <a:p>
            <a:endParaRPr lang="en-US" b="1" smtClean="0"/>
          </a:p>
          <a:p>
            <a:r>
              <a:rPr lang="en-US" b="1" smtClean="0"/>
              <a:t>BRIEFER NOTE:</a:t>
            </a:r>
          </a:p>
          <a:p>
            <a:r>
              <a:rPr lang="en-US" b="1" smtClean="0"/>
              <a:t>Trafficking can be hard to distinguish from migrant smuggling.  </a:t>
            </a:r>
          </a:p>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C9325ED5-D7E2-4218-9E45-12C0B88C759D}" type="slidenum">
              <a:rPr lang="en-US">
                <a:cs typeface="Arial" charset="0"/>
              </a:rPr>
              <a:pPr/>
              <a:t>22</a:t>
            </a:fld>
            <a:endParaRPr lang="en-US">
              <a:cs typeface="Arial" charset="0"/>
            </a:endParaRPr>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a:ln w="9525"/>
        </p:spPr>
        <p:txBody>
          <a:bodyPr/>
          <a:lstStyle/>
          <a:p>
            <a:r>
              <a:rPr lang="en-US" b="1" smtClean="0"/>
              <a:t>BRIEFER:  TRAFFICKING IN PERSONS involves abuse through involuntary servitude and/or debt bondage.  </a:t>
            </a:r>
          </a:p>
          <a:p>
            <a:r>
              <a:rPr lang="en-US" b="1" smtClean="0"/>
              <a:t>Involuntary servitude involves the use of force or threats of force to control someone and make them perform services against their will.  </a:t>
            </a:r>
          </a:p>
          <a:p>
            <a:r>
              <a:rPr lang="en-US" b="1" smtClean="0"/>
              <a:t>It is a “condition of servitude induced by means of any scheme, plan, or pattern intended to cause a person to believe that, if the person did not enter into and continue servitude, he or she would suffer serious harm”</a:t>
            </a:r>
          </a:p>
          <a:p>
            <a:r>
              <a:rPr lang="en-US" b="1" smtClean="0"/>
              <a:t>So basically what we’re talking about when we say involuntary servitude is slavery.  </a:t>
            </a:r>
          </a:p>
          <a:p>
            <a:r>
              <a:rPr lang="en-US" b="1" smtClean="0"/>
              <a:t>Debt bondage is when someone holds someone else accountable for a given (usually excessive and unreasonable) amount of money after performing some sort of service for them (i.e. transporting them someplace)</a:t>
            </a:r>
          </a:p>
          <a:p>
            <a:r>
              <a:rPr lang="en-US" b="1" smtClean="0"/>
              <a:t>People in debt bondage are compelled to pay off their debts by becoming modern day slavesDebt bondage is defined as a “condition of a debtor arising from a pledge by the debtor of his or her personal services, or those of a person under his or her control, as a security for debt”</a:t>
            </a:r>
          </a:p>
          <a:p>
            <a:r>
              <a:rPr lang="en-US" b="1" smtClean="0"/>
              <a:t>So for example, </a:t>
            </a:r>
            <a:r>
              <a:rPr lang="en-US" b="1" smtClean="0">
                <a:solidFill>
                  <a:srgbClr val="CC0000"/>
                </a:solidFill>
              </a:rPr>
              <a:t>person-1 traffics person-2 across border-X promising better work. Person-1 then demands payment for their “services,” simultaneously forcing person-2 into prostitution</a:t>
            </a:r>
          </a:p>
          <a:p>
            <a:r>
              <a:rPr lang="en-US" b="1" smtClean="0">
                <a:solidFill>
                  <a:srgbClr val="CC0000"/>
                </a:solidFill>
              </a:rPr>
              <a:t>Sex trafficking includes a</a:t>
            </a:r>
            <a:r>
              <a:rPr lang="en-US" b="1" smtClean="0"/>
              <a:t>ny sex act that entails something of value being given or received by any person. A commercial sex act is the recruitment, harboring, transportation, provision, or obtaining of a person for the purpose of a sex act. Involuntary servitude and debt bondage are key components of commercial sex acts and sex trafficking.  </a:t>
            </a:r>
            <a:endParaRPr lang="en-US" b="1" smtClean="0">
              <a:solidFill>
                <a:srgbClr val="CC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798278C3-79B1-4A61-AAFD-EA82ADB337B2}" type="slidenum">
              <a:rPr lang="en-US">
                <a:cs typeface="Arial" charset="0"/>
              </a:rPr>
              <a:pPr/>
              <a:t>23</a:t>
            </a:fld>
            <a:endParaRPr lang="en-US">
              <a:cs typeface="Arial" charset="0"/>
            </a:endParaRPr>
          </a:p>
        </p:txBody>
      </p:sp>
      <p:sp>
        <p:nvSpPr>
          <p:cNvPr id="78851" name="Rectangle 2"/>
          <p:cNvSpPr>
            <a:spLocks noChangeArrowheads="1" noTextEdit="1"/>
          </p:cNvSpPr>
          <p:nvPr>
            <p:ph type="sldImg"/>
          </p:nvPr>
        </p:nvSpPr>
        <p:spPr>
          <a:xfrm>
            <a:off x="1182688" y="696913"/>
            <a:ext cx="4648200" cy="3486150"/>
          </a:xfrm>
          <a:ln/>
        </p:spPr>
      </p:sp>
      <p:sp>
        <p:nvSpPr>
          <p:cNvPr id="78852" name="Rectangle 3"/>
          <p:cNvSpPr>
            <a:spLocks noGrp="1" noChangeArrowheads="1"/>
          </p:cNvSpPr>
          <p:nvPr>
            <p:ph type="body" idx="1"/>
          </p:nvPr>
        </p:nvSpPr>
        <p:spPr>
          <a:xfrm>
            <a:off x="701675" y="4416425"/>
            <a:ext cx="5608638" cy="4183063"/>
          </a:xfrm>
          <a:noFill/>
          <a:ln w="9525"/>
        </p:spPr>
        <p:txBody>
          <a:bodyPr/>
          <a:lstStyle/>
          <a:p>
            <a:r>
              <a:rPr lang="en-US" b="1" smtClean="0"/>
              <a:t>BRIEFER:</a:t>
            </a:r>
          </a:p>
          <a:p>
            <a:endParaRPr lang="en-US" b="1" smtClean="0"/>
          </a:p>
          <a:p>
            <a:r>
              <a:rPr lang="en-US" b="1" smtClean="0"/>
              <a:t>Victims of trafficking come from vulnerable groups. </a:t>
            </a:r>
          </a:p>
          <a:p>
            <a:endParaRPr lang="en-US" b="1" smtClean="0"/>
          </a:p>
          <a:p>
            <a:r>
              <a:rPr lang="en-US" b="1" smtClean="0"/>
              <a:t>Desperate economic conditions, ignorance, or simple greed will sometimes lead families to sell their children to traffickers.</a:t>
            </a:r>
          </a:p>
          <a:p>
            <a:endParaRPr lang="en-US" b="1" smtClean="0"/>
          </a:p>
          <a:p>
            <a:r>
              <a:rPr lang="en-US" b="1" smtClean="0"/>
              <a:t>For example, women and ethnic minorities are denied opportunities in certain societies and are desperate to support themselves as a result.  </a:t>
            </a:r>
          </a:p>
          <a:p>
            <a:endParaRPr lang="en-US" b="1" smtClean="0"/>
          </a:p>
          <a:p>
            <a:endParaRPr lang="en-US" b="1"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6754F27D-9561-4461-B2E4-9964C9A98F90}" type="slidenum">
              <a:rPr lang="en-US">
                <a:cs typeface="Arial" charset="0"/>
              </a:rPr>
              <a:pPr/>
              <a:t>24</a:t>
            </a:fld>
            <a:endParaRPr lang="en-US">
              <a:cs typeface="Arial" charset="0"/>
            </a:endParaRPr>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noFill/>
          <a:ln w="9525"/>
        </p:spPr>
        <p:txBody>
          <a:bodyPr/>
          <a:lstStyle/>
          <a:p>
            <a:r>
              <a:rPr lang="en-US" b="1" smtClean="0"/>
              <a:t>BRIEFER: </a:t>
            </a:r>
          </a:p>
          <a:p>
            <a:endParaRPr lang="en-US" b="1" smtClean="0"/>
          </a:p>
          <a:p>
            <a:r>
              <a:rPr lang="en-US" b="1" smtClean="0"/>
              <a:t>Women and children often flee their homeland in search of more favorable economic conditions or to escape a miserable domestic situation. </a:t>
            </a:r>
          </a:p>
          <a:p>
            <a:endParaRPr lang="en-US" b="1" smtClean="0"/>
          </a:p>
          <a:p>
            <a:r>
              <a:rPr lang="en-US" b="1" smtClean="0"/>
              <a:t>Many cultures make it impossible for victims to return home once they have been trafficked.  </a:t>
            </a:r>
          </a:p>
          <a:p>
            <a:endParaRPr lang="en-US" b="1" smtClean="0"/>
          </a:p>
          <a:p>
            <a:r>
              <a:rPr lang="en-US" b="1" smtClean="0"/>
              <a:t>Trafficking is a problem is countries where the government does not have support programs for the underprivileged.  </a:t>
            </a:r>
          </a:p>
          <a:p>
            <a:endParaRPr lang="en-US" b="1" smtClean="0"/>
          </a:p>
          <a:p>
            <a:r>
              <a:rPr lang="en-US" b="1" smtClean="0"/>
              <a:t>Remember…the underlying circumstance is poverty.  </a:t>
            </a:r>
          </a:p>
          <a:p>
            <a:endParaRPr lang="en-US" b="1" smtClean="0"/>
          </a:p>
          <a:p>
            <a:r>
              <a:rPr lang="en-US" b="1" smtClean="0"/>
              <a:t>If women could make a living doing other types of work, they would not become victims of trafficking.  </a:t>
            </a: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D5F7DC62-F926-44F7-818C-688536B30769}" type="slidenum">
              <a:rPr lang="en-US">
                <a:cs typeface="Arial" charset="0"/>
              </a:rPr>
              <a:pPr/>
              <a:t>25</a:t>
            </a:fld>
            <a:endParaRPr lang="en-US">
              <a:cs typeface="Arial" charset="0"/>
            </a:endParaRPr>
          </a:p>
        </p:txBody>
      </p:sp>
      <p:sp>
        <p:nvSpPr>
          <p:cNvPr id="80899" name="Rectangle 2"/>
          <p:cNvSpPr>
            <a:spLocks noChangeArrowheads="1" noTextEdit="1"/>
          </p:cNvSpPr>
          <p:nvPr>
            <p:ph type="sldImg"/>
          </p:nvPr>
        </p:nvSpPr>
        <p:spPr>
          <a:xfrm>
            <a:off x="1182688" y="696913"/>
            <a:ext cx="4648200" cy="3486150"/>
          </a:xfrm>
          <a:ln/>
        </p:spPr>
      </p:sp>
      <p:sp>
        <p:nvSpPr>
          <p:cNvPr id="80900" name="Rectangle 3"/>
          <p:cNvSpPr>
            <a:spLocks noGrp="1" noChangeArrowheads="1"/>
          </p:cNvSpPr>
          <p:nvPr>
            <p:ph type="body" idx="1"/>
          </p:nvPr>
        </p:nvSpPr>
        <p:spPr>
          <a:xfrm>
            <a:off x="701675" y="4416425"/>
            <a:ext cx="5608638" cy="4183063"/>
          </a:xfrm>
          <a:noFill/>
          <a:ln w="9525"/>
        </p:spPr>
        <p:txBody>
          <a:bodyPr/>
          <a:lstStyle/>
          <a:p>
            <a:r>
              <a:rPr lang="en-US" b="1" smtClean="0"/>
              <a:t>BRIEFER:</a:t>
            </a:r>
          </a:p>
          <a:p>
            <a:endParaRPr lang="en-US" b="1" smtClean="0"/>
          </a:p>
          <a:p>
            <a:r>
              <a:rPr lang="en-US" b="1" smtClean="0"/>
              <a:t>Many kinds of hardship contribute to the problem.</a:t>
            </a:r>
          </a:p>
          <a:p>
            <a:endParaRPr lang="en-US" b="1" smtClean="0"/>
          </a:p>
          <a:p>
            <a:r>
              <a:rPr lang="en-US" b="1" smtClean="0"/>
              <a:t>These can be hardships that affect an entire nation or they can be limited to specific minorities or women</a:t>
            </a:r>
          </a:p>
          <a:p>
            <a:endParaRPr lang="en-US" b="1" smtClean="0"/>
          </a:p>
          <a:p>
            <a:r>
              <a:rPr lang="en-US" b="1" smtClean="0"/>
              <a:t>Destabilizing forces such as:</a:t>
            </a:r>
          </a:p>
          <a:p>
            <a:pPr lvl="1">
              <a:buFontTx/>
              <a:buChar char="•"/>
            </a:pPr>
            <a:r>
              <a:rPr lang="en-US" b="1" smtClean="0"/>
              <a:t>	Criminal activity</a:t>
            </a:r>
          </a:p>
          <a:p>
            <a:pPr lvl="1">
              <a:buFontTx/>
              <a:buChar char="•"/>
            </a:pPr>
            <a:r>
              <a:rPr lang="en-US" b="1" smtClean="0"/>
              <a:t>	Economic hardship</a:t>
            </a:r>
          </a:p>
          <a:p>
            <a:pPr lvl="1">
              <a:buFontTx/>
              <a:buChar char="•"/>
            </a:pPr>
            <a:r>
              <a:rPr lang="en-US" b="1" smtClean="0"/>
              <a:t>	Government corruption</a:t>
            </a:r>
          </a:p>
          <a:p>
            <a:pPr lvl="1">
              <a:buFontTx/>
              <a:buChar char="•"/>
            </a:pPr>
            <a:r>
              <a:rPr lang="en-US" b="1" smtClean="0"/>
              <a:t>	Social disruption</a:t>
            </a:r>
          </a:p>
          <a:p>
            <a:pPr lvl="1">
              <a:buFontTx/>
              <a:buChar char="•"/>
            </a:pPr>
            <a:r>
              <a:rPr lang="en-US" b="1" smtClean="0"/>
              <a:t>	Political instability</a:t>
            </a:r>
          </a:p>
          <a:p>
            <a:pPr lvl="1">
              <a:buFontTx/>
              <a:buChar char="•"/>
            </a:pPr>
            <a:r>
              <a:rPr lang="en-US" b="1" smtClean="0"/>
              <a:t>	Natural disaster, and </a:t>
            </a:r>
          </a:p>
          <a:p>
            <a:pPr lvl="1">
              <a:buFontTx/>
              <a:buChar char="•"/>
            </a:pPr>
            <a:r>
              <a:rPr lang="en-US" b="1" smtClean="0"/>
              <a:t>	Armed conflict.  </a:t>
            </a:r>
          </a:p>
          <a:p>
            <a:endParaRPr lang="en-US" b="1" smtClean="0"/>
          </a:p>
          <a:p>
            <a:r>
              <a:rPr lang="en-US" b="1" smtClean="0"/>
              <a:t>All contribute to an environment in which greed wins out over compassion and human dignity.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50D56B3F-BB8C-4734-8386-F4413D40B393}" type="slidenum">
              <a:rPr lang="en-US">
                <a:cs typeface="Arial" charset="0"/>
              </a:rPr>
              <a:pPr/>
              <a:t>26</a:t>
            </a:fld>
            <a:endParaRPr lang="en-US">
              <a:cs typeface="Arial" charset="0"/>
            </a:endParaRPr>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a:ln w="9525"/>
        </p:spPr>
        <p:txBody>
          <a:bodyPr/>
          <a:lstStyle/>
          <a:p>
            <a:r>
              <a:rPr lang="en-US" b="1" smtClean="0"/>
              <a:t>BRIEFER:</a:t>
            </a:r>
          </a:p>
          <a:p>
            <a:endParaRPr lang="en-US" b="1" smtClean="0"/>
          </a:p>
          <a:p>
            <a:r>
              <a:rPr lang="en-US" b="1" smtClean="0"/>
              <a:t>Perpetrators involved in trafficking gain and maintain their power over their victims.  They…</a:t>
            </a:r>
          </a:p>
          <a:p>
            <a:endParaRPr lang="en-US" b="1" smtClean="0"/>
          </a:p>
          <a:p>
            <a:pPr lvl="1">
              <a:buFontTx/>
              <a:buChar char="•"/>
            </a:pPr>
            <a:r>
              <a:rPr lang="en-US" b="1" smtClean="0"/>
              <a:t>Lie and deceive</a:t>
            </a:r>
          </a:p>
          <a:p>
            <a:pPr lvl="1">
              <a:buFontTx/>
              <a:buChar char="•"/>
            </a:pPr>
            <a:endParaRPr lang="en-US" b="1" smtClean="0"/>
          </a:p>
          <a:p>
            <a:pPr lvl="1">
              <a:buFontTx/>
              <a:buChar char="•"/>
            </a:pPr>
            <a:r>
              <a:rPr lang="en-US" b="1" smtClean="0"/>
              <a:t>Make false promises</a:t>
            </a:r>
          </a:p>
          <a:p>
            <a:pPr lvl="1">
              <a:buFontTx/>
              <a:buChar char="•"/>
            </a:pPr>
            <a:endParaRPr lang="en-US" b="1" smtClean="0"/>
          </a:p>
          <a:p>
            <a:pPr lvl="1">
              <a:buFontTx/>
              <a:buChar char="•"/>
            </a:pPr>
            <a:r>
              <a:rPr lang="en-US" b="1" smtClean="0"/>
              <a:t>Threaten deportation</a:t>
            </a:r>
          </a:p>
          <a:p>
            <a:pPr lvl="1">
              <a:buFontTx/>
              <a:buChar char="•"/>
            </a:pPr>
            <a:endParaRPr lang="en-US" b="1" smtClean="0"/>
          </a:p>
          <a:p>
            <a:pPr lvl="1">
              <a:buFontTx/>
              <a:buChar char="•"/>
            </a:pPr>
            <a:r>
              <a:rPr lang="en-US" b="1" smtClean="0"/>
              <a:t>Attack the victim or the victim’s family</a:t>
            </a:r>
          </a:p>
          <a:p>
            <a:endParaRPr lang="en-US" b="1"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C2BA509-A9C2-4FA3-9E1C-78441B2413F1}" type="slidenum">
              <a:rPr lang="en-US">
                <a:cs typeface="Arial" charset="0"/>
              </a:rPr>
              <a:pPr/>
              <a:t>27</a:t>
            </a:fld>
            <a:endParaRPr lang="en-US">
              <a:cs typeface="Arial" charset="0"/>
            </a:endParaRPr>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a:ln w="9525"/>
        </p:spPr>
        <p:txBody>
          <a:bodyPr/>
          <a:lstStyle/>
          <a:p>
            <a:r>
              <a:rPr lang="en-US" b="1" smtClean="0"/>
              <a:t>BRIEFER:</a:t>
            </a:r>
          </a:p>
          <a:p>
            <a:endParaRPr lang="en-US" b="1" smtClean="0"/>
          </a:p>
          <a:p>
            <a:r>
              <a:rPr lang="en-US" b="1" smtClean="0"/>
              <a:t>Victims are typically forced to engage in criminal activities.  </a:t>
            </a:r>
          </a:p>
          <a:p>
            <a:endParaRPr lang="en-US" b="1" smtClean="0"/>
          </a:p>
          <a:p>
            <a:r>
              <a:rPr lang="en-US" b="1" smtClean="0"/>
              <a:t>This makes it impossible for them to turn to the authorities for help.</a:t>
            </a:r>
          </a:p>
          <a:p>
            <a:endParaRPr lang="en-US" b="1" smtClean="0"/>
          </a:p>
          <a:p>
            <a:r>
              <a:rPr lang="en-US" b="1" smtClean="0"/>
              <a:t>Traffickers gain further control of their victims by isolating them and breaking off their ties with the outside world.  </a:t>
            </a:r>
          </a:p>
          <a:p>
            <a:endParaRPr lang="en-US" b="1" smtClean="0"/>
          </a:p>
          <a:p>
            <a:r>
              <a:rPr lang="en-US" b="1" smtClean="0"/>
              <a:t>Victims are often moved around among a circuit of workplace brothels and coached on what to say to officials.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D7DB9A4F-E616-4122-B803-20DCAF607964}" type="slidenum">
              <a:rPr lang="en-US">
                <a:cs typeface="Arial" charset="0"/>
              </a:rPr>
              <a:pPr/>
              <a:t>28</a:t>
            </a:fld>
            <a:endParaRPr lang="en-US">
              <a:cs typeface="Arial" charset="0"/>
            </a:endParaRPr>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a:ln w="9525"/>
        </p:spPr>
        <p:txBody>
          <a:bodyPr/>
          <a:lstStyle/>
          <a:p>
            <a:r>
              <a:rPr lang="en-US" b="1" smtClean="0"/>
              <a:t>BRIEFER:</a:t>
            </a:r>
          </a:p>
          <a:p>
            <a:endParaRPr lang="en-US" b="1" smtClean="0"/>
          </a:p>
          <a:p>
            <a:r>
              <a:rPr lang="en-US" b="1" smtClean="0"/>
              <a:t>Perpetrators and traffickers belong to a criminal underworld.  </a:t>
            </a:r>
          </a:p>
          <a:p>
            <a:endParaRPr lang="en-US" b="1" smtClean="0"/>
          </a:p>
          <a:p>
            <a:r>
              <a:rPr lang="en-US" b="1" smtClean="0"/>
              <a:t>Some are deeply involved in organized crime…others are petty criminals or freelancers.  </a:t>
            </a:r>
          </a:p>
          <a:p>
            <a:endParaRPr lang="en-US" b="1" smtClean="0"/>
          </a:p>
          <a:p>
            <a:r>
              <a:rPr lang="en-US" b="1" smtClean="0"/>
              <a:t>Freelance operators earn money in a number of ways: forging passports and other official documents, providing vehicles and/or connections to name a few.  </a:t>
            </a:r>
          </a:p>
          <a:p>
            <a:endParaRPr lang="en-US" b="1" smtClean="0"/>
          </a:p>
          <a:p>
            <a:r>
              <a:rPr lang="en-US" b="1" smtClean="0"/>
              <a:t>International crime syndicates rely on vast criminal networks made up of: procurers, forgers, providers, extortionists, financiers, travel agencies, corrupt officials and brothel operators. </a:t>
            </a:r>
          </a:p>
          <a:p>
            <a:endParaRPr lang="en-US" b="1" smtClean="0"/>
          </a:p>
          <a:p>
            <a:r>
              <a:rPr lang="en-US" b="1" smtClean="0"/>
              <a:t>These organizations have the resources and experience to develop such networks with a high degree of sophistication.  </a:t>
            </a:r>
          </a:p>
          <a:p>
            <a:endParaRPr lang="en-US" b="1" smtClean="0"/>
          </a:p>
          <a:p>
            <a:r>
              <a:rPr lang="en-US" b="1" smtClean="0"/>
              <a:t>These criminal networks are often so large that individual workers do not know who leads the syndicate.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4D181623-7518-435A-B049-DA662A92689E}" type="slidenum">
              <a:rPr lang="en-US">
                <a:cs typeface="Arial" charset="0"/>
              </a:rPr>
              <a:pPr/>
              <a:t>29</a:t>
            </a:fld>
            <a:endParaRPr lang="en-US">
              <a:cs typeface="Arial" charset="0"/>
            </a:endParaRPr>
          </a:p>
        </p:txBody>
      </p:sp>
      <p:sp>
        <p:nvSpPr>
          <p:cNvPr id="84995" name="Rectangle 1026"/>
          <p:cNvSpPr>
            <a:spLocks noChangeArrowheads="1" noTextEdit="1"/>
          </p:cNvSpPr>
          <p:nvPr>
            <p:ph type="sldImg"/>
          </p:nvPr>
        </p:nvSpPr>
        <p:spPr>
          <a:ln/>
        </p:spPr>
      </p:sp>
      <p:sp>
        <p:nvSpPr>
          <p:cNvPr id="84996" name="Rectangle 1027"/>
          <p:cNvSpPr>
            <a:spLocks noGrp="1" noChangeArrowheads="1"/>
          </p:cNvSpPr>
          <p:nvPr>
            <p:ph type="body" idx="1"/>
          </p:nvPr>
        </p:nvSpPr>
        <p:spPr>
          <a:noFill/>
          <a:ln w="9525"/>
        </p:spPr>
        <p:txBody>
          <a:bodyPr/>
          <a:lstStyle/>
          <a:p>
            <a:r>
              <a:rPr lang="en-US" b="1" smtClean="0"/>
              <a:t>BRIEFER:</a:t>
            </a:r>
          </a:p>
          <a:p>
            <a:endParaRPr lang="en-US" b="1" smtClean="0"/>
          </a:p>
          <a:p>
            <a:r>
              <a:rPr lang="en-US" b="1" smtClean="0"/>
              <a:t>You don’t have to be a professional criminal to contribute to the trafficking industry.  </a:t>
            </a:r>
          </a:p>
          <a:p>
            <a:endParaRPr lang="en-US" b="1" smtClean="0"/>
          </a:p>
          <a:p>
            <a:r>
              <a:rPr lang="en-US" b="1" smtClean="0"/>
              <a:t>For example, if you hire a prostitute or attend a strip club while overseas, you could be involving yourself with trafficked persons.  </a:t>
            </a:r>
          </a:p>
          <a:p>
            <a:endParaRPr lang="en-US" b="1" smtClean="0"/>
          </a:p>
          <a:p>
            <a:r>
              <a:rPr lang="en-US" b="1" smtClean="0"/>
              <a:t>Businesses that are heavily guarded may not only be keeping people out, but also keeping people in.</a:t>
            </a:r>
          </a:p>
          <a:p>
            <a:endParaRPr lang="en-US" b="1" smtClean="0"/>
          </a:p>
          <a:p>
            <a:r>
              <a:rPr lang="en-US" b="1" smtClean="0"/>
              <a:t>Failure to report a suspected case of trafficking IS supporting trafficking.  </a:t>
            </a:r>
          </a:p>
          <a:p>
            <a:endParaRPr lang="en-US" b="1" smtClean="0"/>
          </a:p>
          <a:p>
            <a:r>
              <a:rPr lang="en-US" b="1" smtClean="0"/>
              <a:t>Patronizing any establishment where there is forced labor aids and encourages trafficking.  </a:t>
            </a:r>
          </a:p>
          <a:p>
            <a:endParaRPr lang="en-US" b="1" smtClean="0"/>
          </a:p>
          <a:p>
            <a:r>
              <a:rPr lang="en-US" b="1" smtClean="0"/>
              <a:t>Trafficked labor is not obvious.  You must always be vigilant.  </a:t>
            </a:r>
          </a:p>
          <a:p>
            <a:endParaRPr lang="en-US" b="1" smtClean="0"/>
          </a:p>
          <a:p>
            <a:r>
              <a:rPr lang="en-US" b="1" smtClean="0"/>
              <a:t>Trafficked persons and slaves may be mixing drinks, making beds, even providing entertainment. Be alert for subtle indications that something isn’t right.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448F2982-4D31-4BF8-BD56-680CCB6047D7}" type="slidenum">
              <a:rPr lang="en-US">
                <a:cs typeface="Arial" charset="0"/>
              </a:rPr>
              <a:pPr/>
              <a:t>30</a:t>
            </a:fld>
            <a:endParaRPr lang="en-US">
              <a:cs typeface="Arial" charset="0"/>
            </a:endParaRPr>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a:ln w="9525"/>
        </p:spPr>
        <p:txBody>
          <a:bodyPr/>
          <a:lstStyle/>
          <a:p>
            <a:r>
              <a:rPr lang="en-US" b="1" smtClean="0"/>
              <a:t>BRIEFER:</a:t>
            </a:r>
          </a:p>
          <a:p>
            <a:endParaRPr lang="en-US" b="1" smtClean="0"/>
          </a:p>
          <a:p>
            <a:r>
              <a:rPr lang="en-US" b="1" smtClean="0"/>
              <a:t>Victims of trafficking are used in a number of ways.  </a:t>
            </a:r>
          </a:p>
          <a:p>
            <a:endParaRPr lang="en-US" b="1" smtClean="0"/>
          </a:p>
          <a:p>
            <a:r>
              <a:rPr lang="en-US" b="1" smtClean="0"/>
              <a:t>Victims are forced into prostitution, to work in places such as quarries, sweatshops and farms, or to work as household servants</a:t>
            </a:r>
          </a:p>
          <a:p>
            <a:endParaRPr lang="en-US" b="1" smtClean="0"/>
          </a:p>
          <a:p>
            <a:r>
              <a:rPr lang="en-US" b="1" smtClean="0"/>
              <a:t>In areas destabilized by war, children are given weapons and forced to fight.  </a:t>
            </a:r>
          </a:p>
          <a:p>
            <a:endParaRPr lang="en-US" b="1" smtClean="0"/>
          </a:p>
          <a:p>
            <a:r>
              <a:rPr lang="en-US" b="1" smtClean="0"/>
              <a:t>Victims are used as sources of human organs, such as livers and hearts.</a:t>
            </a:r>
          </a:p>
          <a:p>
            <a:endParaRPr lang="en-US" b="1" smtClean="0"/>
          </a:p>
          <a:p>
            <a:r>
              <a:rPr lang="en-US" b="1" smtClean="0"/>
              <a:t>More than half of all victims are trafficked for sexual exploitation as sex slaves or prostitutes.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CEBF1FE-420D-497C-98BE-06BABF3B4171}" type="slidenum">
              <a:rPr lang="en-US">
                <a:cs typeface="Arial" charset="0"/>
              </a:rPr>
              <a:pPr/>
              <a:t>3</a:t>
            </a:fld>
            <a:endParaRPr lang="en-US">
              <a:cs typeface="Arial" charset="0"/>
            </a:endParaRPr>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a:ln w="9525"/>
        </p:spPr>
        <p:txBody>
          <a:bodyPr/>
          <a:lstStyle/>
          <a:p>
            <a:r>
              <a:rPr lang="en-US" b="1" smtClean="0"/>
              <a:t>BRIEFER:</a:t>
            </a:r>
          </a:p>
          <a:p>
            <a:endParaRPr lang="en-US" b="1" smtClean="0"/>
          </a:p>
          <a:p>
            <a:r>
              <a:rPr lang="en-US" b="1" smtClean="0"/>
              <a:t>Slavery still exists.  It’s not a part of history.  It’s real, and it goes on today, despite what you may think.</a:t>
            </a:r>
          </a:p>
          <a:p>
            <a:endParaRPr lang="en-US" b="1" smtClean="0"/>
          </a:p>
          <a:p>
            <a:r>
              <a:rPr lang="en-US" b="1" smtClean="0"/>
              <a:t>From South America to Eastern Europe, people are exploited and enslaved by a highly illegal practice called TRAFFICKING IN PERSONS. </a:t>
            </a:r>
          </a:p>
          <a:p>
            <a:endParaRPr lang="en-US" b="1" smtClean="0"/>
          </a:p>
          <a:p>
            <a:r>
              <a:rPr lang="en-US" b="1" smtClean="0"/>
              <a:t>Lured by the prospect of a better job and life, the poor and vulnerable often allow themselves to be recruited by fake advertisements and casual acquaintances.  The promises of a better life are easily broken.</a:t>
            </a:r>
          </a:p>
          <a:p>
            <a:endParaRPr lang="en-US" b="1" smtClean="0"/>
          </a:p>
          <a:p>
            <a:r>
              <a:rPr lang="en-US" b="1" smtClean="0"/>
              <a:t>Once recruited they become victims, and are then trafficked across borders to foreign locales where they are confined, threatened, starved and abused.</a:t>
            </a:r>
          </a:p>
          <a:p>
            <a:endParaRPr lang="en-US" b="1" smtClean="0"/>
          </a:p>
          <a:p>
            <a:r>
              <a:rPr lang="en-US" b="1" smtClean="0"/>
              <a:t>Many are forced to work as slaves.  This is the slavery most of us are familiar with in the U.S. based on our own country’s heritage</a:t>
            </a:r>
          </a:p>
          <a:p>
            <a:endParaRPr lang="en-US" b="1" smtClean="0"/>
          </a:p>
          <a:p>
            <a:r>
              <a:rPr lang="en-US" b="1" smtClean="0"/>
              <a:t>Others – mostly women and children – are kept as sex slaves, forced by their traffickers to work as prostitutes.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E838D441-0198-4D2C-BE74-9C23209A29F6}" type="slidenum">
              <a:rPr lang="en-US">
                <a:cs typeface="Arial" charset="0"/>
              </a:rPr>
              <a:pPr/>
              <a:t>31</a:t>
            </a:fld>
            <a:endParaRPr lang="en-US">
              <a:cs typeface="Arial" charset="0"/>
            </a:endParaRPr>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a:ln w="9525"/>
        </p:spPr>
        <p:txBody>
          <a:bodyPr/>
          <a:lstStyle/>
          <a:p>
            <a:r>
              <a:rPr lang="en-US" smtClean="0"/>
              <a:t>Disagree- The “bad guys” </a:t>
            </a:r>
            <a:r>
              <a:rPr lang="en-US" b="1" smtClean="0"/>
              <a:t>are not</a:t>
            </a:r>
            <a:r>
              <a:rPr lang="en-US" smtClean="0"/>
              <a:t> just the people who operate the trafficking enterprise it is also the </a:t>
            </a:r>
            <a:r>
              <a:rPr lang="en-US" b="1" smtClean="0"/>
              <a:t>customers—contractors DoD Civilians and military personnel</a:t>
            </a:r>
          </a:p>
          <a:p>
            <a:endParaRPr lang="en-US" b="1" smtClean="0"/>
          </a:p>
          <a:p>
            <a:r>
              <a:rPr lang="en-US" smtClean="0"/>
              <a:t>Agree- Trafficking is modern day slavery</a:t>
            </a:r>
          </a:p>
          <a:p>
            <a:endParaRPr lang="en-US" smtClean="0"/>
          </a:p>
          <a:p>
            <a:r>
              <a:rPr lang="en-US" smtClean="0"/>
              <a:t>Disagree- Trafficker target victims—</a:t>
            </a:r>
            <a:r>
              <a:rPr lang="en-US" b="1" smtClean="0"/>
              <a:t>that are poor have a Lack of safety nets, Low status within family etc..</a:t>
            </a:r>
          </a:p>
          <a:p>
            <a:endParaRPr lang="en-US" b="1" smtClean="0"/>
          </a:p>
          <a:p>
            <a:r>
              <a:rPr lang="en-US" smtClean="0"/>
              <a:t>Recruitment&gt;transportation&gt;exploitation</a:t>
            </a:r>
          </a:p>
          <a:p>
            <a:endParaRPr lang="en-US" smtClean="0"/>
          </a:p>
          <a:p>
            <a:r>
              <a:rPr lang="en-US" smtClean="0"/>
              <a:t>Agree—This is the definition that most federal agencies use to describe TIP</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FC653565-CC77-4DB7-899B-9EE7BA7BE510}" type="slidenum">
              <a:rPr lang="en-US">
                <a:cs typeface="Arial" charset="0"/>
              </a:rPr>
              <a:pPr/>
              <a:t>32</a:t>
            </a:fld>
            <a:endParaRPr lang="en-US">
              <a:cs typeface="Arial" charset="0"/>
            </a:endParaRPr>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EB8F365D-569F-400C-ADB8-55C9D666B9A0}" type="slidenum">
              <a:rPr lang="en-US">
                <a:cs typeface="Arial" charset="0"/>
              </a:rPr>
              <a:pPr/>
              <a:t>33</a:t>
            </a:fld>
            <a:endParaRPr lang="en-US">
              <a:cs typeface="Arial" charset="0"/>
            </a:endParaRPr>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noFill/>
          <a:ln w="9525"/>
        </p:spPr>
        <p:txBody>
          <a:bodyPr/>
          <a:lstStyle/>
          <a:p>
            <a:r>
              <a:rPr lang="en-US" b="1" smtClean="0"/>
              <a:t>BRIEFER:</a:t>
            </a:r>
          </a:p>
          <a:p>
            <a:endParaRPr lang="en-US" b="1" smtClean="0"/>
          </a:p>
          <a:p>
            <a:r>
              <a:rPr lang="en-US" b="1" smtClean="0"/>
              <a:t>This is a true story told be a young woman from Southern Russia.</a:t>
            </a:r>
          </a:p>
          <a:p>
            <a:endParaRPr lang="en-US" b="1" smtClean="0"/>
          </a:p>
          <a:p>
            <a:r>
              <a:rPr lang="en-US" b="1" smtClean="0"/>
              <a:t>BRIEFER READS THE QUOTES</a:t>
            </a:r>
          </a:p>
          <a:p>
            <a:endParaRPr lang="en-US" b="1" smtClean="0"/>
          </a:p>
          <a:p>
            <a:r>
              <a:rPr lang="en-US" b="1" smtClean="0"/>
              <a:t>Many victims of trafficking face daily sexual exploitation enforced through violence and intimidation.  </a:t>
            </a:r>
          </a:p>
          <a:p>
            <a:endParaRPr lang="en-US" b="1" smtClean="0"/>
          </a:p>
          <a:p>
            <a:r>
              <a:rPr lang="en-US" b="1" smtClean="0"/>
              <a:t>Sadly, local authorities often condemn victims rather than provide salvation for them.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38F2D997-4BCB-49D1-9AF7-BCAE0B061FB4}" type="slidenum">
              <a:rPr lang="en-US">
                <a:cs typeface="Arial" charset="0"/>
              </a:rPr>
              <a:pPr/>
              <a:t>34</a:t>
            </a:fld>
            <a:endParaRPr lang="en-US">
              <a:cs typeface="Arial" charset="0"/>
            </a:endParaRPr>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a:noFill/>
          <a:ln w="9525"/>
        </p:spPr>
        <p:txBody>
          <a:bodyPr/>
          <a:lstStyle/>
          <a:p>
            <a:r>
              <a:rPr lang="en-US" altLang="ja-JP" b="1" smtClean="0"/>
              <a:t>BRIEFER:</a:t>
            </a:r>
          </a:p>
          <a:p>
            <a:endParaRPr lang="en-US" altLang="ja-JP" b="1" smtClean="0"/>
          </a:p>
          <a:p>
            <a:r>
              <a:rPr lang="en-US" altLang="ja-JP" b="1" smtClean="0"/>
              <a:t>The United States is committed to fighting TRAFFICKING IN PERSONS.  </a:t>
            </a:r>
          </a:p>
          <a:p>
            <a:endParaRPr lang="en-US" altLang="ja-JP" b="1" smtClean="0"/>
          </a:p>
          <a:p>
            <a:r>
              <a:rPr lang="en-US" altLang="ja-JP" b="1" smtClean="0"/>
              <a:t>It is essential that you b</a:t>
            </a:r>
            <a:r>
              <a:rPr lang="en-US" b="1" smtClean="0"/>
              <a:t>e able to identify the signs of trafficking.  </a:t>
            </a:r>
          </a:p>
          <a:p>
            <a:endParaRPr lang="en-US" b="1" smtClean="0"/>
          </a:p>
          <a:p>
            <a:r>
              <a:rPr lang="en-US" b="1" smtClean="0"/>
              <a:t>You should also know the procedures for reporting suspected trafficking.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F7C1FA46-1127-41B8-95F0-CD61499CB757}" type="slidenum">
              <a:rPr lang="en-US">
                <a:cs typeface="Arial" charset="0"/>
              </a:rPr>
              <a:pPr/>
              <a:t>35</a:t>
            </a:fld>
            <a:endParaRPr lang="en-US">
              <a:cs typeface="Arial" charset="0"/>
            </a:endParaRPr>
          </a:p>
        </p:txBody>
      </p:sp>
      <p:sp>
        <p:nvSpPr>
          <p:cNvPr id="91139" name="Rectangle 2"/>
          <p:cNvSpPr>
            <a:spLocks noChangeArrowheads="1" noTextEdit="1"/>
          </p:cNvSpPr>
          <p:nvPr>
            <p:ph type="sldImg"/>
          </p:nvPr>
        </p:nvSpPr>
        <p:spPr>
          <a:xfrm>
            <a:off x="1182688" y="696913"/>
            <a:ext cx="4648200" cy="3486150"/>
          </a:xfrm>
          <a:ln/>
        </p:spPr>
      </p:sp>
      <p:sp>
        <p:nvSpPr>
          <p:cNvPr id="91140" name="Rectangle 3"/>
          <p:cNvSpPr>
            <a:spLocks noGrp="1" noChangeArrowheads="1"/>
          </p:cNvSpPr>
          <p:nvPr>
            <p:ph type="body" idx="1"/>
          </p:nvPr>
        </p:nvSpPr>
        <p:spPr>
          <a:xfrm>
            <a:off x="701675" y="4416425"/>
            <a:ext cx="5608638" cy="4183063"/>
          </a:xfrm>
          <a:noFill/>
          <a:ln w="9525"/>
        </p:spPr>
        <p:txBody>
          <a:bodyPr/>
          <a:lstStyle/>
          <a:p>
            <a:r>
              <a:rPr lang="en-US" b="1" smtClean="0"/>
              <a:t>BRIEFER:  </a:t>
            </a:r>
          </a:p>
          <a:p>
            <a:endParaRPr lang="en-US" b="1" smtClean="0"/>
          </a:p>
          <a:p>
            <a:r>
              <a:rPr lang="en-US" b="1" smtClean="0"/>
              <a:t>Victims can be identified by how others treat them.  </a:t>
            </a:r>
          </a:p>
          <a:p>
            <a:endParaRPr lang="en-US" b="1" smtClean="0"/>
          </a:p>
          <a:p>
            <a:r>
              <a:rPr lang="en-US" b="1" smtClean="0"/>
              <a:t>Victims are usually trafficked into countries where they have no knowledge of the native language (to ensure their helplessness).  </a:t>
            </a:r>
          </a:p>
          <a:p>
            <a:endParaRPr lang="en-US" b="1" smtClean="0"/>
          </a:p>
          <a:p>
            <a:r>
              <a:rPr lang="en-US" b="1" smtClean="0"/>
              <a:t>Victims lack basic skills in moving about and living in the local community, and may indicate that a person is trafficked. </a:t>
            </a:r>
          </a:p>
          <a:p>
            <a:endParaRPr lang="en-US" b="1" smtClean="0"/>
          </a:p>
          <a:p>
            <a:r>
              <a:rPr lang="en-US" b="1" smtClean="0"/>
              <a:t>Heavy security and secrecy surrounding areas such as brothels can indicate that the persons inside are trafficked.  </a:t>
            </a:r>
          </a:p>
          <a:p>
            <a:endParaRPr lang="en-US" b="1" smtClean="0"/>
          </a:p>
          <a:p>
            <a:r>
              <a:rPr lang="en-US" b="1" smtClean="0"/>
              <a:t>If persons are clearly under surveillance, or someone is acting as their exclusive interpreter and spokesperson when they are taken to a doctor, hospital, or clinic, they are likely to be trafficking victims.  </a:t>
            </a:r>
          </a:p>
          <a:p>
            <a:endParaRPr lang="en-US" b="1" smtClean="0"/>
          </a:p>
          <a:p>
            <a:r>
              <a:rPr lang="en-US" b="1" smtClean="0"/>
              <a:t>Victims will sometimes have bruises or other visible signs of domestic violence.  Traffickers often try to avoid this, by inflicting wounds in inconspicuous places.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FAD1A8BA-E08A-49AF-A575-D980F4C7B9B1}" type="slidenum">
              <a:rPr lang="en-US">
                <a:cs typeface="Arial" charset="0"/>
              </a:rPr>
              <a:pPr/>
              <a:t>36</a:t>
            </a:fld>
            <a:endParaRPr lang="en-US">
              <a:cs typeface="Arial" charset="0"/>
            </a:endParaRPr>
          </a:p>
        </p:txBody>
      </p:sp>
      <p:sp>
        <p:nvSpPr>
          <p:cNvPr id="92163" name="Rectangle 2"/>
          <p:cNvSpPr>
            <a:spLocks noChangeArrowheads="1" noTextEdit="1"/>
          </p:cNvSpPr>
          <p:nvPr>
            <p:ph type="sldImg"/>
          </p:nvPr>
        </p:nvSpPr>
        <p:spPr>
          <a:ln/>
        </p:spPr>
      </p:sp>
      <p:sp>
        <p:nvSpPr>
          <p:cNvPr id="92164" name="Rectangle 3"/>
          <p:cNvSpPr>
            <a:spLocks noGrp="1" noChangeArrowheads="1"/>
          </p:cNvSpPr>
          <p:nvPr>
            <p:ph type="body" idx="1"/>
          </p:nvPr>
        </p:nvSpPr>
        <p:spPr>
          <a:noFill/>
          <a:ln w="9525"/>
        </p:spPr>
        <p:txBody>
          <a:bodyPr/>
          <a:lstStyle/>
          <a:p>
            <a:r>
              <a:rPr lang="en-US" b="1" smtClean="0"/>
              <a:t>BRIEFER:</a:t>
            </a:r>
          </a:p>
          <a:p>
            <a:endParaRPr lang="en-US" b="1" smtClean="0"/>
          </a:p>
          <a:p>
            <a:r>
              <a:rPr lang="en-US" b="1" smtClean="0"/>
              <a:t>The establishments that “employ” trafficked persons usually try to present themselves as legitimate businesses.  </a:t>
            </a:r>
          </a:p>
          <a:p>
            <a:endParaRPr lang="en-US" b="1" smtClean="0"/>
          </a:p>
          <a:p>
            <a:r>
              <a:rPr lang="en-US" b="1" smtClean="0"/>
              <a:t>These include:</a:t>
            </a:r>
          </a:p>
          <a:p>
            <a:pPr lvl="2">
              <a:buFontTx/>
              <a:buChar char="•"/>
            </a:pPr>
            <a:r>
              <a:rPr lang="en-US" b="1" smtClean="0"/>
              <a:t>Nightclubs, </a:t>
            </a:r>
          </a:p>
          <a:p>
            <a:pPr lvl="2">
              <a:buFontTx/>
              <a:buChar char="•"/>
            </a:pPr>
            <a:r>
              <a:rPr lang="en-US" b="1" smtClean="0"/>
              <a:t>Bars</a:t>
            </a:r>
          </a:p>
          <a:p>
            <a:pPr lvl="2">
              <a:buFontTx/>
              <a:buChar char="•"/>
            </a:pPr>
            <a:r>
              <a:rPr lang="en-US" b="1" smtClean="0"/>
              <a:t>Modeling studios</a:t>
            </a:r>
          </a:p>
          <a:p>
            <a:pPr lvl="2">
              <a:buFontTx/>
              <a:buChar char="•"/>
            </a:pPr>
            <a:r>
              <a:rPr lang="en-US" b="1" smtClean="0"/>
              <a:t>Spas, </a:t>
            </a:r>
          </a:p>
          <a:p>
            <a:pPr lvl="2">
              <a:buFontTx/>
              <a:buChar char="•"/>
            </a:pPr>
            <a:r>
              <a:rPr lang="en-US" b="1" smtClean="0"/>
              <a:t>Clubs, </a:t>
            </a:r>
          </a:p>
          <a:p>
            <a:pPr lvl="2">
              <a:buFontTx/>
              <a:buChar char="•"/>
            </a:pPr>
            <a:r>
              <a:rPr lang="en-US" b="1" smtClean="0"/>
              <a:t>Escort services, </a:t>
            </a:r>
          </a:p>
          <a:p>
            <a:pPr lvl="2">
              <a:buFontTx/>
              <a:buChar char="•"/>
            </a:pPr>
            <a:r>
              <a:rPr lang="en-US" b="1" smtClean="0"/>
              <a:t>Massage parlors, and</a:t>
            </a:r>
          </a:p>
          <a:p>
            <a:pPr lvl="2">
              <a:buFontTx/>
              <a:buChar char="•"/>
            </a:pPr>
            <a:r>
              <a:rPr lang="en-US" b="1" smtClean="0"/>
              <a:t>Adult bookstores</a:t>
            </a:r>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740754CC-A9CC-48D4-B451-201B1244F7C7}" type="slidenum">
              <a:rPr lang="en-US">
                <a:cs typeface="Arial" charset="0"/>
              </a:rPr>
              <a:pPr/>
              <a:t>37</a:t>
            </a:fld>
            <a:endParaRPr lang="en-US">
              <a:cs typeface="Arial" charset="0"/>
            </a:endParaRPr>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a:ln w="9525"/>
        </p:spPr>
        <p:txBody>
          <a:bodyPr/>
          <a:lstStyle/>
          <a:p>
            <a:r>
              <a:rPr lang="en-US" b="1" smtClean="0"/>
              <a:t>BRIEFER:</a:t>
            </a:r>
          </a:p>
          <a:p>
            <a:endParaRPr lang="en-US" b="1" smtClean="0"/>
          </a:p>
          <a:p>
            <a:r>
              <a:rPr lang="en-US" b="1" smtClean="0"/>
              <a:t>Like their legitimate counterparts, these establishments need to advertise</a:t>
            </a:r>
          </a:p>
          <a:p>
            <a:endParaRPr lang="en-US" b="1" smtClean="0"/>
          </a:p>
          <a:p>
            <a:r>
              <a:rPr lang="en-US" b="1" smtClean="0"/>
              <a:t>Ads appear in the yellow pages, at adult bookstores and in tabloids, as well as those in community advertising.  </a:t>
            </a:r>
          </a:p>
          <a:p>
            <a:endParaRPr lang="en-US" b="1" smtClean="0"/>
          </a:p>
          <a:p>
            <a:r>
              <a:rPr lang="en-US" b="1" smtClean="0"/>
              <a:t>Perpetrators may be advertising the services of trafficked persons, especially if they boast of having ethnically diverse women.  </a:t>
            </a:r>
          </a:p>
          <a:p>
            <a:endParaRPr lang="en-US" b="1" smtClean="0"/>
          </a:p>
          <a:p>
            <a:r>
              <a:rPr lang="en-US" b="1" smtClean="0"/>
              <a:t>BRIEFER NOTE:</a:t>
            </a:r>
          </a:p>
          <a:p>
            <a:r>
              <a:rPr lang="en-US" b="1" smtClean="0"/>
              <a:t>Explain less obvious advertising (matchbooks, business-like cards).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EC125AB8-4419-440D-87D8-75ABE683F7F0}" type="slidenum">
              <a:rPr lang="en-US">
                <a:cs typeface="Arial" charset="0"/>
              </a:rPr>
              <a:pPr/>
              <a:t>38</a:t>
            </a:fld>
            <a:endParaRPr lang="en-US">
              <a:cs typeface="Arial" charset="0"/>
            </a:endParaRPr>
          </a:p>
        </p:txBody>
      </p:sp>
      <p:sp>
        <p:nvSpPr>
          <p:cNvPr id="94211" name="Rectangle 2"/>
          <p:cNvSpPr>
            <a:spLocks noChangeArrowheads="1" noTextEdit="1"/>
          </p:cNvSpPr>
          <p:nvPr>
            <p:ph type="sldImg"/>
          </p:nvPr>
        </p:nvSpPr>
        <p:spPr>
          <a:ln/>
        </p:spPr>
      </p:sp>
      <p:sp>
        <p:nvSpPr>
          <p:cNvPr id="94212" name="Rectangle 3"/>
          <p:cNvSpPr>
            <a:spLocks noGrp="1" noChangeArrowheads="1"/>
          </p:cNvSpPr>
          <p:nvPr>
            <p:ph type="body" idx="1"/>
          </p:nvPr>
        </p:nvSpPr>
        <p:spPr>
          <a:noFill/>
          <a:ln w="9525"/>
        </p:spPr>
        <p:txBody>
          <a:bodyPr/>
          <a:lstStyle/>
          <a:p>
            <a:r>
              <a:rPr lang="en-US" b="1" smtClean="0">
                <a:solidFill>
                  <a:srgbClr val="CC0000"/>
                </a:solidFill>
              </a:rPr>
              <a:t>BRIEFER NOTE:</a:t>
            </a:r>
          </a:p>
          <a:p>
            <a:r>
              <a:rPr lang="en-US" b="1" smtClean="0">
                <a:solidFill>
                  <a:srgbClr val="CC0000"/>
                </a:solidFill>
              </a:rPr>
              <a:t>If the chain of command and contact information for the Provost Marshall or Inspector General is available, it should be provided.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6863E33E-0B43-407C-9E08-6FB9EBD1BE7E}" type="slidenum">
              <a:rPr lang="en-US">
                <a:cs typeface="Arial" charset="0"/>
              </a:rPr>
              <a:pPr/>
              <a:t>39</a:t>
            </a:fld>
            <a:endParaRPr lang="en-US">
              <a:cs typeface="Arial" charset="0"/>
            </a:endParaRPr>
          </a:p>
        </p:txBody>
      </p:sp>
      <p:sp>
        <p:nvSpPr>
          <p:cNvPr id="95235" name="Rectangle 2"/>
          <p:cNvSpPr>
            <a:spLocks noChangeArrowheads="1" noTextEdit="1"/>
          </p:cNvSpPr>
          <p:nvPr>
            <p:ph type="sldImg"/>
          </p:nvPr>
        </p:nvSpPr>
        <p:spPr>
          <a:ln/>
        </p:spPr>
      </p:sp>
      <p:sp>
        <p:nvSpPr>
          <p:cNvPr id="95236" name="Rectangle 3"/>
          <p:cNvSpPr>
            <a:spLocks noGrp="1" noChangeArrowheads="1"/>
          </p:cNvSpPr>
          <p:nvPr>
            <p:ph type="body" idx="1"/>
          </p:nvPr>
        </p:nvSpPr>
        <p:spPr>
          <a:noFill/>
          <a:ln w="9525"/>
        </p:spPr>
        <p:txBody>
          <a:bodyPr/>
          <a:lstStyle/>
          <a:p>
            <a:r>
              <a:rPr lang="en-US" smtClean="0"/>
              <a:t>Agree-Many victims are trained to </a:t>
            </a:r>
            <a:r>
              <a:rPr lang="en-US" b="1" smtClean="0"/>
              <a:t>hide their status as victims</a:t>
            </a:r>
            <a:r>
              <a:rPr lang="en-US" smtClean="0"/>
              <a:t> and some don’t even consider themselves to be victims</a:t>
            </a:r>
          </a:p>
          <a:p>
            <a:endParaRPr lang="en-US" smtClean="0"/>
          </a:p>
          <a:p>
            <a:r>
              <a:rPr lang="en-US" smtClean="0"/>
              <a:t>Disagree- Trafficking victims are </a:t>
            </a:r>
            <a:r>
              <a:rPr lang="en-US" b="1" smtClean="0"/>
              <a:t>can be in many places</a:t>
            </a:r>
            <a:r>
              <a:rPr lang="en-US" smtClean="0"/>
              <a:t> labor victims could be in someone’s home there are reports of victims in massage parlors, regular clubs and on the streets</a:t>
            </a:r>
          </a:p>
          <a:p>
            <a:endParaRPr lang="en-US" smtClean="0"/>
          </a:p>
          <a:p>
            <a:r>
              <a:rPr lang="en-US" smtClean="0"/>
              <a:t>Agree- many victims are lured from their home country seeking a better life.</a:t>
            </a:r>
          </a:p>
          <a:p>
            <a:endParaRPr lang="en-US" smtClean="0"/>
          </a:p>
          <a:p>
            <a:r>
              <a:rPr lang="en-US" smtClean="0"/>
              <a:t>Disagree </a:t>
            </a:r>
            <a:r>
              <a:rPr lang="en-US" b="1" smtClean="0"/>
              <a:t>Never try to rescue a victim</a:t>
            </a:r>
            <a:r>
              <a:rPr lang="en-US" smtClean="0"/>
              <a:t>, Traffickers are dangerous criminals. You could jeopardize your life as well as the victim’s life.</a:t>
            </a:r>
          </a:p>
          <a:p>
            <a:endParaRPr lang="en-US" smtClean="0"/>
          </a:p>
          <a:p>
            <a:endParaRPr lang="en-US" smtClean="0"/>
          </a:p>
          <a:p>
            <a:endParaRPr lang="en-US" smtClean="0"/>
          </a:p>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B39A27BE-FD71-4349-8B4C-ADBA66D8EBB9}" type="slidenum">
              <a:rPr lang="en-US">
                <a:cs typeface="Arial" charset="0"/>
              </a:rPr>
              <a:pPr/>
              <a:t>41</a:t>
            </a:fld>
            <a:endParaRPr lang="en-US">
              <a:cs typeface="Arial" charset="0"/>
            </a:endParaRPr>
          </a:p>
        </p:txBody>
      </p:sp>
      <p:sp>
        <p:nvSpPr>
          <p:cNvPr id="96259" name="Rectangle 2"/>
          <p:cNvSpPr>
            <a:spLocks noChangeArrowheads="1" noTextEdit="1"/>
          </p:cNvSpPr>
          <p:nvPr>
            <p:ph type="sldImg"/>
          </p:nvPr>
        </p:nvSpPr>
        <p:spPr>
          <a:ln/>
        </p:spPr>
      </p:sp>
      <p:sp>
        <p:nvSpPr>
          <p:cNvPr id="96260" name="Rectangle 3"/>
          <p:cNvSpPr>
            <a:spLocks noGrp="1" noChangeArrowheads="1"/>
          </p:cNvSpPr>
          <p:nvPr>
            <p:ph type="body" idx="1"/>
          </p:nvPr>
        </p:nvSpPr>
        <p:spPr>
          <a:noFill/>
          <a:ln w="9525"/>
        </p:spPr>
        <p:txBody>
          <a:bodyPr/>
          <a:lstStyle/>
          <a:p>
            <a:r>
              <a:rPr lang="en-US" b="1" smtClean="0"/>
              <a:t>BRIEFER: </a:t>
            </a:r>
          </a:p>
          <a:p>
            <a:endParaRPr lang="en-US" b="1" smtClean="0"/>
          </a:p>
          <a:p>
            <a:r>
              <a:rPr lang="en-US" b="1" smtClean="0"/>
              <a:t>The next few slides will make you aware of the consequences you will face if you involve yourself with trafficking in persons.  </a:t>
            </a:r>
          </a:p>
          <a:p>
            <a:endParaRPr lang="en-US" b="1" smtClean="0"/>
          </a:p>
          <a:p>
            <a:r>
              <a:rPr lang="en-US" b="1" smtClean="0"/>
              <a:t>Applicable Federal laws may be assimilated as court-martial offenses.  </a:t>
            </a:r>
          </a:p>
          <a:p>
            <a:endParaRPr lang="en-US" b="1" smtClean="0"/>
          </a:p>
          <a:p>
            <a:r>
              <a:rPr lang="en-US" b="1" smtClean="0"/>
              <a:t>Conduct that is prejudicial to good order and discipline or service-discrediting is an Article 134, UCMJ, offense punishable by punitive discharge, confinement and forfeiture of all pay and allowances</a:t>
            </a:r>
          </a:p>
          <a:p>
            <a:endParaRPr lang="en-US" b="1" smtClean="0"/>
          </a:p>
          <a:p>
            <a:r>
              <a:rPr lang="en-US" b="1" smtClean="0"/>
              <a:t>The phrase “patronizing a prostitute” is currently being written as a specific Article 134 offense.  </a:t>
            </a:r>
          </a:p>
          <a:p>
            <a:endParaRPr lang="en-US" b="1" smtClean="0"/>
          </a:p>
          <a:p>
            <a:r>
              <a:rPr lang="en-US" b="1" smtClean="0"/>
              <a:t>It is punishable by a Dishonorable Discharge, confinement for 1 year, reduction in grade to E-1 and forfeiture of all pay and allowances.  </a:t>
            </a:r>
          </a:p>
          <a:p>
            <a:endParaRPr lang="en-US" b="1" smtClean="0"/>
          </a:p>
          <a:p>
            <a:r>
              <a:rPr lang="en-US" b="1" smtClean="0"/>
              <a:t>Maximum court-martial punishment is cumulative punishment for each offense charged (i.e. “count”).  </a:t>
            </a:r>
          </a:p>
          <a:p>
            <a:endParaRPr lang="en-US" b="1" smtClean="0"/>
          </a:p>
          <a:p>
            <a:r>
              <a:rPr lang="en-US" b="1" smtClean="0"/>
              <a:t>Additional administrative actions such as separation from the military are not precluded by UCMJ action.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815FFFF-7ACD-49CD-A872-1E8D27F3D37B}" type="slidenum">
              <a:rPr lang="en-US">
                <a:cs typeface="Arial" charset="0"/>
              </a:rPr>
              <a:pPr/>
              <a:t>4</a:t>
            </a:fld>
            <a:endParaRPr lang="en-US">
              <a:cs typeface="Arial" charset="0"/>
            </a:endParaRPr>
          </a:p>
        </p:txBody>
      </p:sp>
      <p:sp>
        <p:nvSpPr>
          <p:cNvPr id="60419" name="Rectangle 2"/>
          <p:cNvSpPr>
            <a:spLocks noChangeArrowheads="1" noTextEdit="1"/>
          </p:cNvSpPr>
          <p:nvPr>
            <p:ph type="sldImg"/>
          </p:nvPr>
        </p:nvSpPr>
        <p:spPr>
          <a:ln/>
        </p:spPr>
      </p:sp>
      <p:sp>
        <p:nvSpPr>
          <p:cNvPr id="60420" name="Rectangle 3"/>
          <p:cNvSpPr>
            <a:spLocks noGrp="1" noChangeArrowheads="1"/>
          </p:cNvSpPr>
          <p:nvPr>
            <p:ph type="body" idx="1"/>
          </p:nvPr>
        </p:nvSpPr>
        <p:spPr>
          <a:noFill/>
          <a:ln w="9525"/>
        </p:spPr>
        <p:txBody>
          <a:bodyPr/>
          <a:lstStyle/>
          <a:p>
            <a:r>
              <a:rPr lang="en-US" b="1" smtClean="0"/>
              <a:t>BRIEFER:  </a:t>
            </a:r>
          </a:p>
          <a:p>
            <a:endParaRPr lang="en-US" b="1" smtClean="0"/>
          </a:p>
          <a:p>
            <a:r>
              <a:rPr lang="en-US" b="1" smtClean="0"/>
              <a:t>TRAFFICKING IN PERSONS is an enormous criminal enterprise.  </a:t>
            </a:r>
          </a:p>
          <a:p>
            <a:endParaRPr lang="en-US" b="1" smtClean="0"/>
          </a:p>
          <a:p>
            <a:r>
              <a:rPr lang="en-US" b="1" smtClean="0"/>
              <a:t>Hundreds of thousands of women and children are trafficked every year</a:t>
            </a:r>
            <a:r>
              <a:rPr lang="en-US" smtClean="0"/>
              <a:t>.  </a:t>
            </a:r>
            <a:endParaRPr lang="en-US" b="1"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ABCD3BE-31CF-45A1-828B-AA1A2D0CB087}" type="slidenum">
              <a:rPr lang="en-US">
                <a:cs typeface="Arial" charset="0"/>
              </a:rPr>
              <a:pPr/>
              <a:t>42</a:t>
            </a:fld>
            <a:endParaRPr lang="en-US">
              <a:cs typeface="Arial" charset="0"/>
            </a:endParaRPr>
          </a:p>
        </p:txBody>
      </p:sp>
      <p:sp>
        <p:nvSpPr>
          <p:cNvPr id="97283" name="Rectangle 2"/>
          <p:cNvSpPr>
            <a:spLocks noChangeArrowheads="1" noTextEdit="1"/>
          </p:cNvSpPr>
          <p:nvPr>
            <p:ph type="sldImg"/>
          </p:nvPr>
        </p:nvSpPr>
        <p:spPr>
          <a:ln/>
        </p:spPr>
      </p:sp>
      <p:sp>
        <p:nvSpPr>
          <p:cNvPr id="97284" name="Rectangle 3"/>
          <p:cNvSpPr>
            <a:spLocks noGrp="1" noChangeArrowheads="1"/>
          </p:cNvSpPr>
          <p:nvPr>
            <p:ph type="body" idx="1"/>
          </p:nvPr>
        </p:nvSpPr>
        <p:spPr>
          <a:noFill/>
          <a:ln w="9525"/>
        </p:spPr>
        <p:txBody>
          <a:bodyPr/>
          <a:lstStyle/>
          <a:p>
            <a:r>
              <a:rPr lang="en-US" b="1" smtClean="0"/>
              <a:t>BRIEFER NOTE:</a:t>
            </a:r>
          </a:p>
          <a:p>
            <a:r>
              <a:rPr lang="en-US" b="1" smtClean="0"/>
              <a:t>The bullets may be read for reinforcement.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F4EA2A6F-8CF1-4F5C-99AA-AEB28653223E}" type="slidenum">
              <a:rPr lang="en-US">
                <a:cs typeface="Arial" charset="0"/>
              </a:rPr>
              <a:pPr/>
              <a:t>43</a:t>
            </a:fld>
            <a:endParaRPr lang="en-US">
              <a:cs typeface="Arial" charset="0"/>
            </a:endParaRPr>
          </a:p>
        </p:txBody>
      </p:sp>
      <p:sp>
        <p:nvSpPr>
          <p:cNvPr id="98307" name="Rectangle 2"/>
          <p:cNvSpPr>
            <a:spLocks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r>
              <a:rPr lang="en-US" b="1" smtClean="0"/>
              <a:t>BRIEFER NOTE:</a:t>
            </a:r>
          </a:p>
          <a:p>
            <a:r>
              <a:rPr lang="en-US" b="1" smtClean="0"/>
              <a:t>The bullets may be read for reinforcement.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48D37050-92A2-432F-B445-CFDE3640AE03}" type="slidenum">
              <a:rPr lang="en-US">
                <a:cs typeface="Arial" charset="0"/>
              </a:rPr>
              <a:pPr/>
              <a:t>44</a:t>
            </a:fld>
            <a:endParaRPr lang="en-US">
              <a:cs typeface="Arial" charset="0"/>
            </a:endParaRPr>
          </a:p>
        </p:txBody>
      </p:sp>
      <p:sp>
        <p:nvSpPr>
          <p:cNvPr id="99331" name="Rectangle 2"/>
          <p:cNvSpPr>
            <a:spLocks noChangeArrowheads="1" noTextEdit="1"/>
          </p:cNvSpPr>
          <p:nvPr>
            <p:ph type="sldImg"/>
          </p:nvPr>
        </p:nvSpPr>
        <p:spPr>
          <a:ln/>
        </p:spPr>
      </p:sp>
      <p:sp>
        <p:nvSpPr>
          <p:cNvPr id="99332" name="Rectangle 3"/>
          <p:cNvSpPr>
            <a:spLocks noGrp="1" noChangeArrowheads="1"/>
          </p:cNvSpPr>
          <p:nvPr>
            <p:ph type="body" idx="1"/>
          </p:nvPr>
        </p:nvSpPr>
        <p:spPr>
          <a:noFill/>
          <a:ln w="9525"/>
        </p:spPr>
        <p:txBody>
          <a:bodyPr/>
          <a:lstStyle/>
          <a:p>
            <a:r>
              <a:rPr lang="en-US" smtClean="0"/>
              <a:t>"</a:t>
            </a:r>
            <a:r>
              <a:rPr lang="en-US" b="1" smtClean="0"/>
              <a:t>DoD civilian employees and DoD contract employees are </a:t>
            </a:r>
            <a:r>
              <a:rPr lang="en-US" b="1" u="sng" smtClean="0"/>
              <a:t>ONLY</a:t>
            </a:r>
            <a:r>
              <a:rPr lang="en-US" b="1" smtClean="0"/>
              <a:t> subject to the UCMJ when they are serving with or accompanying our Armed Forces in the field during a time of congressionally-declared war or a contingency operation.  The UCMJ term "in the field" has been judicially construed to refer to the operational activity involved and not its location (e.g., overseas generally).  As such, the term limits the types of contingency operations that qualify for UCMJ jurisdiction.  A qualifying contingency operation is one in which the purpose of the military operation is to engage an enemy or hostile force, and not one that has for its purpose to provide humanitarian relief (e.g., disaster relief) or some other non-combat related purpose." By SecDef memorandum, dated March 10, 2008, authority to exercise this UCMJ jurisdiction is withheld to the Secretary unless the offense (s) committed and the alleged offender to be disciplined are located outside the United States and its territories, possessions and commonwealths.  </a:t>
            </a:r>
          </a:p>
          <a:p>
            <a:endParaRPr lang="en-US" b="1" smtClean="0"/>
          </a:p>
          <a:p>
            <a:endParaRPr lang="en-US" b="1"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7E11DBBF-B107-4D1F-9F5A-36924A0B4D72}" type="slidenum">
              <a:rPr lang="en-US">
                <a:cs typeface="Arial" charset="0"/>
              </a:rPr>
              <a:pPr/>
              <a:t>45</a:t>
            </a:fld>
            <a:endParaRPr lang="en-US">
              <a:cs typeface="Arial" charset="0"/>
            </a:endParaRPr>
          </a:p>
        </p:txBody>
      </p:sp>
      <p:sp>
        <p:nvSpPr>
          <p:cNvPr id="100355" name="Rectangle 2"/>
          <p:cNvSpPr>
            <a:spLocks noChangeArrowheads="1" noTextEdit="1"/>
          </p:cNvSpPr>
          <p:nvPr>
            <p:ph type="sldImg"/>
          </p:nvPr>
        </p:nvSpPr>
        <p:spPr>
          <a:ln/>
        </p:spPr>
      </p:sp>
      <p:sp>
        <p:nvSpPr>
          <p:cNvPr id="100356" name="Rectangle 3"/>
          <p:cNvSpPr>
            <a:spLocks noGrp="1" noChangeArrowheads="1"/>
          </p:cNvSpPr>
          <p:nvPr>
            <p:ph type="body" idx="1"/>
          </p:nvPr>
        </p:nvSpPr>
        <p:spPr>
          <a:noFill/>
          <a:ln w="9525"/>
        </p:spPr>
        <p:txBody>
          <a:bodyPr/>
          <a:lstStyle/>
          <a:p>
            <a:r>
              <a:rPr lang="en-US" b="1" smtClean="0"/>
              <a:t>BRIEFER:  </a:t>
            </a:r>
          </a:p>
          <a:p>
            <a:endParaRPr lang="en-US" b="1" smtClean="0"/>
          </a:p>
          <a:p>
            <a:r>
              <a:rPr lang="en-US" b="1" smtClean="0"/>
              <a:t>In some countries, laws against trafficking in persons are weak or non-existent, or the local government may be corrupt.</a:t>
            </a:r>
          </a:p>
          <a:p>
            <a:endParaRPr lang="en-US" b="1" smtClean="0"/>
          </a:p>
          <a:p>
            <a:r>
              <a:rPr lang="en-US" b="1" smtClean="0"/>
              <a:t>Overseas it is difficult to enforce rules against trafficking.  </a:t>
            </a:r>
          </a:p>
          <a:p>
            <a:endParaRPr lang="en-US" b="1" smtClean="0"/>
          </a:p>
          <a:p>
            <a:r>
              <a:rPr lang="en-US" b="1" smtClean="0"/>
              <a:t>The Military Extraterritorial Jurisdiction Act (MEJA) – passed in 2000 - made serious crimes committed abroad by military personnel punishable as if they had been committed at home.  </a:t>
            </a:r>
          </a:p>
          <a:p>
            <a:endParaRPr lang="en-US" b="1" smtClean="0"/>
          </a:p>
          <a:p>
            <a:r>
              <a:rPr lang="en-US" b="1" smtClean="0"/>
              <a:t>Under MEJA jurisdiction, military dependents, DoD civilians, and civilian contractors of DoD outside the U.S. who act in concert with persons not subject to UCMJ can still be indicted.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851CA1BF-6FAB-4A87-9633-87F914371D48}" type="slidenum">
              <a:rPr lang="en-US">
                <a:cs typeface="Arial" charset="0"/>
              </a:rPr>
              <a:pPr/>
              <a:t>46</a:t>
            </a:fld>
            <a:endParaRPr lang="en-US">
              <a:cs typeface="Arial" charset="0"/>
            </a:endParaRPr>
          </a:p>
        </p:txBody>
      </p:sp>
      <p:sp>
        <p:nvSpPr>
          <p:cNvPr id="101379" name="Rectangle 2"/>
          <p:cNvSpPr>
            <a:spLocks noChangeArrowheads="1" noTextEdit="1"/>
          </p:cNvSpPr>
          <p:nvPr>
            <p:ph type="sldImg"/>
          </p:nvPr>
        </p:nvSpPr>
        <p:spPr>
          <a:ln/>
        </p:spPr>
      </p:sp>
      <p:sp>
        <p:nvSpPr>
          <p:cNvPr id="101380" name="Rectangle 3"/>
          <p:cNvSpPr>
            <a:spLocks noGrp="1" noChangeArrowheads="1"/>
          </p:cNvSpPr>
          <p:nvPr>
            <p:ph type="body" idx="1"/>
          </p:nvPr>
        </p:nvSpPr>
        <p:spPr>
          <a:noFill/>
          <a:ln w="9525"/>
        </p:spPr>
        <p:txBody>
          <a:bodyPr/>
          <a:lstStyle/>
          <a:p>
            <a:pPr>
              <a:lnSpc>
                <a:spcPct val="90000"/>
              </a:lnSpc>
            </a:pPr>
            <a:r>
              <a:rPr lang="en-US" b="1" smtClean="0"/>
              <a:t>BRIEFER:  </a:t>
            </a:r>
          </a:p>
          <a:p>
            <a:pPr>
              <a:lnSpc>
                <a:spcPct val="90000"/>
              </a:lnSpc>
            </a:pPr>
            <a:endParaRPr lang="en-US" b="1" smtClean="0"/>
          </a:p>
          <a:p>
            <a:pPr>
              <a:lnSpc>
                <a:spcPct val="90000"/>
              </a:lnSpc>
            </a:pPr>
            <a:r>
              <a:rPr lang="en-US" b="1" smtClean="0"/>
              <a:t>MEJA 2000 ensures that DoD civilians and civilian contractors would be governed by US law even when operating in lawless countries.  MEJA 2000 also made involvement with and / or support of trafficking in persons in ANY country highly illegal.  </a:t>
            </a:r>
          </a:p>
          <a:p>
            <a:pPr>
              <a:lnSpc>
                <a:spcPct val="90000"/>
              </a:lnSpc>
            </a:pPr>
            <a:endParaRPr lang="en-US" b="1" smtClean="0"/>
          </a:p>
          <a:p>
            <a:pPr>
              <a:lnSpc>
                <a:spcPct val="90000"/>
              </a:lnSpc>
            </a:pPr>
            <a:r>
              <a:rPr lang="en-US" b="1" smtClean="0"/>
              <a:t>In addition to MEJA, the PROTECT Act was signed into law in April 2003.  </a:t>
            </a:r>
          </a:p>
          <a:p>
            <a:pPr>
              <a:lnSpc>
                <a:spcPct val="90000"/>
              </a:lnSpc>
            </a:pPr>
            <a:endParaRPr lang="en-US" b="1" smtClean="0"/>
          </a:p>
          <a:p>
            <a:pPr>
              <a:lnSpc>
                <a:spcPct val="90000"/>
              </a:lnSpc>
            </a:pPr>
            <a:r>
              <a:rPr lang="en-US" b="1" smtClean="0"/>
              <a:t>The PROTECT Act allows U.S. law enforcement officers to prosecute Americans who travel abroad to abuse minors… without having to prove prior intent to commit illicit crimes.  </a:t>
            </a:r>
          </a:p>
          <a:p>
            <a:pPr>
              <a:lnSpc>
                <a:spcPct val="90000"/>
              </a:lnSpc>
            </a:pPr>
            <a:endParaRPr lang="en-US" b="1" smtClean="0"/>
          </a:p>
          <a:p>
            <a:pPr>
              <a:lnSpc>
                <a:spcPct val="90000"/>
              </a:lnSpc>
            </a:pPr>
            <a:r>
              <a:rPr lang="en-US" b="1" smtClean="0"/>
              <a:t>It also makes clear that there is no statute of limitations for crimes involving the abduction or physical/sexual abuse of a child.  </a:t>
            </a:r>
          </a:p>
          <a:p>
            <a:pPr>
              <a:lnSpc>
                <a:spcPct val="90000"/>
              </a:lnSpc>
            </a:pPr>
            <a:endParaRPr lang="en-US" b="1" smtClean="0"/>
          </a:p>
          <a:p>
            <a:pPr>
              <a:lnSpc>
                <a:spcPct val="90000"/>
              </a:lnSpc>
            </a:pPr>
            <a:r>
              <a:rPr lang="en-US" b="1" smtClean="0"/>
              <a:t>U.S. “sex tourists” are now subject to domestic child abuse/child exploitation laws even if their crimes are committed abroad, facing up to </a:t>
            </a:r>
            <a:r>
              <a:rPr lang="en-US" b="1" smtClean="0">
                <a:solidFill>
                  <a:srgbClr val="CC0000"/>
                </a:solidFill>
              </a:rPr>
              <a:t>30 years imprisonment </a:t>
            </a:r>
            <a:r>
              <a:rPr lang="en-US" b="1" smtClean="0"/>
              <a:t>(up from the previous maximum of 15 years).  </a:t>
            </a:r>
          </a:p>
          <a:p>
            <a:pPr>
              <a:lnSpc>
                <a:spcPct val="90000"/>
              </a:lnSpc>
            </a:pPr>
            <a:endParaRPr lang="en-US" b="1" smtClean="0"/>
          </a:p>
          <a:p>
            <a:pPr>
              <a:lnSpc>
                <a:spcPct val="90000"/>
              </a:lnSpc>
            </a:pPr>
            <a:r>
              <a:rPr lang="en-US" b="1" smtClean="0"/>
              <a:t>Finally, the PROTECT Act enhances penalties for the production of child pornography overseas and makes arranging or facilitating the travel of child sex tourists a criminal act..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EBD8D8F8-F35E-4F36-8FB3-D61FF8D93B2E}" type="slidenum">
              <a:rPr lang="en-US">
                <a:cs typeface="Arial" charset="0"/>
              </a:rPr>
              <a:pPr/>
              <a:t>47</a:t>
            </a:fld>
            <a:endParaRPr lang="en-US">
              <a:cs typeface="Arial" charset="0"/>
            </a:endParaRPr>
          </a:p>
        </p:txBody>
      </p:sp>
      <p:sp>
        <p:nvSpPr>
          <p:cNvPr id="102403" name="Rectangle 2"/>
          <p:cNvSpPr>
            <a:spLocks noChangeArrowheads="1" noTextEdit="1"/>
          </p:cNvSpPr>
          <p:nvPr>
            <p:ph type="sldImg"/>
          </p:nvPr>
        </p:nvSpPr>
        <p:spPr>
          <a:ln/>
        </p:spPr>
      </p:sp>
      <p:sp>
        <p:nvSpPr>
          <p:cNvPr id="102404" name="Rectangle 3"/>
          <p:cNvSpPr>
            <a:spLocks noGrp="1" noChangeArrowheads="1"/>
          </p:cNvSpPr>
          <p:nvPr>
            <p:ph type="body" idx="1"/>
          </p:nvPr>
        </p:nvSpPr>
        <p:spPr>
          <a:noFill/>
          <a:ln w="9525"/>
        </p:spPr>
        <p:txBody>
          <a:bodyPr/>
          <a:lstStyle/>
          <a:p>
            <a:pPr>
              <a:lnSpc>
                <a:spcPct val="90000"/>
              </a:lnSpc>
            </a:pPr>
            <a:r>
              <a:rPr lang="en-US" b="1" smtClean="0"/>
              <a:t>BRIEFER:  </a:t>
            </a:r>
          </a:p>
          <a:p>
            <a:pPr>
              <a:lnSpc>
                <a:spcPct val="90000"/>
              </a:lnSpc>
            </a:pPr>
            <a:endParaRPr lang="en-US" b="1" smtClean="0"/>
          </a:p>
          <a:p>
            <a:pPr>
              <a:lnSpc>
                <a:spcPct val="90000"/>
              </a:lnSpc>
            </a:pPr>
            <a:r>
              <a:rPr lang="en-US" b="1" smtClean="0"/>
              <a:t>MEJA 2000 ensures that DoD civilians and civilian contractors would be governed by US law even when operating in lawless countries.  MEJA 2000 also made involvement with and / or support of trafficking in persons in ANY country highly illegal.  </a:t>
            </a:r>
          </a:p>
          <a:p>
            <a:pPr>
              <a:lnSpc>
                <a:spcPct val="90000"/>
              </a:lnSpc>
            </a:pPr>
            <a:endParaRPr lang="en-US" b="1" smtClean="0"/>
          </a:p>
          <a:p>
            <a:pPr>
              <a:lnSpc>
                <a:spcPct val="90000"/>
              </a:lnSpc>
            </a:pPr>
            <a:r>
              <a:rPr lang="en-US" b="1" smtClean="0"/>
              <a:t>In addition to MEJA, the PROTECT Act was signed into law in April 2003.  </a:t>
            </a:r>
          </a:p>
          <a:p>
            <a:pPr>
              <a:lnSpc>
                <a:spcPct val="90000"/>
              </a:lnSpc>
            </a:pPr>
            <a:endParaRPr lang="en-US" b="1" smtClean="0"/>
          </a:p>
          <a:p>
            <a:pPr>
              <a:lnSpc>
                <a:spcPct val="90000"/>
              </a:lnSpc>
            </a:pPr>
            <a:r>
              <a:rPr lang="en-US" b="1" smtClean="0"/>
              <a:t>The PROTECT Act allows U.S. law enforcement officers to prosecute Americans who travel abroad to abuse minors… without having to prove prior intent to commit illicit crimes.  </a:t>
            </a:r>
          </a:p>
          <a:p>
            <a:pPr>
              <a:lnSpc>
                <a:spcPct val="90000"/>
              </a:lnSpc>
            </a:pPr>
            <a:endParaRPr lang="en-US" b="1" smtClean="0"/>
          </a:p>
          <a:p>
            <a:pPr>
              <a:lnSpc>
                <a:spcPct val="90000"/>
              </a:lnSpc>
            </a:pPr>
            <a:r>
              <a:rPr lang="en-US" b="1" smtClean="0"/>
              <a:t>It also makes clear that there is no statute of limitations for crimes involving the abduction or physical/sexual abuse of a child.  </a:t>
            </a:r>
          </a:p>
          <a:p>
            <a:pPr>
              <a:lnSpc>
                <a:spcPct val="90000"/>
              </a:lnSpc>
            </a:pPr>
            <a:endParaRPr lang="en-US" b="1" smtClean="0"/>
          </a:p>
          <a:p>
            <a:pPr>
              <a:lnSpc>
                <a:spcPct val="90000"/>
              </a:lnSpc>
            </a:pPr>
            <a:r>
              <a:rPr lang="en-US" b="1" smtClean="0"/>
              <a:t>U.S. “sex tourists” are now subject to domestic child abuse/child exploitation laws even if their crimes are committed abroad, facing up to </a:t>
            </a:r>
            <a:r>
              <a:rPr lang="en-US" b="1" smtClean="0">
                <a:solidFill>
                  <a:srgbClr val="CC0000"/>
                </a:solidFill>
              </a:rPr>
              <a:t>30 years imprisonment </a:t>
            </a:r>
            <a:r>
              <a:rPr lang="en-US" b="1" smtClean="0"/>
              <a:t>(up from the previous maximum of 15 years).  </a:t>
            </a:r>
          </a:p>
          <a:p>
            <a:pPr>
              <a:lnSpc>
                <a:spcPct val="90000"/>
              </a:lnSpc>
            </a:pPr>
            <a:endParaRPr lang="en-US" b="1" smtClean="0"/>
          </a:p>
          <a:p>
            <a:pPr>
              <a:lnSpc>
                <a:spcPct val="90000"/>
              </a:lnSpc>
            </a:pPr>
            <a:r>
              <a:rPr lang="en-US" b="1" smtClean="0"/>
              <a:t>Finally, the PROTECT Act enhances penalties for the production of child pornography overseas and makes arranging or facilitating the travel of child sex tourists a criminal act..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C6C77FD7-CF03-4B7D-86E8-42583F8564C4}" type="slidenum">
              <a:rPr lang="en-US">
                <a:cs typeface="Arial" charset="0"/>
              </a:rPr>
              <a:pPr/>
              <a:t>48</a:t>
            </a:fld>
            <a:endParaRPr lang="en-US">
              <a:cs typeface="Arial" charset="0"/>
            </a:endParaRPr>
          </a:p>
        </p:txBody>
      </p:sp>
      <p:sp>
        <p:nvSpPr>
          <p:cNvPr id="103427" name="Rectangle 2"/>
          <p:cNvSpPr>
            <a:spLocks noChangeArrowheads="1" noTextEdit="1"/>
          </p:cNvSpPr>
          <p:nvPr>
            <p:ph type="sldImg"/>
          </p:nvPr>
        </p:nvSpPr>
        <p:spPr>
          <a:ln/>
        </p:spPr>
      </p:sp>
      <p:sp>
        <p:nvSpPr>
          <p:cNvPr id="482307" name="Rectangle 3"/>
          <p:cNvSpPr>
            <a:spLocks noGrp="1" noChangeArrowheads="1"/>
          </p:cNvSpPr>
          <p:nvPr>
            <p:ph type="body" idx="1"/>
          </p:nvPr>
        </p:nvSpPr>
        <p:spPr/>
        <p:txBody>
          <a:bodyPr/>
          <a:lstStyle/>
          <a:p>
            <a:pPr>
              <a:defRPr/>
            </a:pPr>
            <a:r>
              <a:rPr lang="en-US" smtClean="0"/>
              <a:t>Disagree-- Retired regular members of the armed forces who are entitled to pay </a:t>
            </a:r>
            <a:r>
              <a:rPr lang="en-US" b="1" smtClean="0"/>
              <a:t>are</a:t>
            </a:r>
            <a:r>
              <a:rPr lang="en-US" smtClean="0"/>
              <a:t> subject to UCMJ</a:t>
            </a:r>
          </a:p>
          <a:p>
            <a:pPr>
              <a:defRPr/>
            </a:pPr>
            <a:endParaRPr lang="en-US" smtClean="0"/>
          </a:p>
          <a:p>
            <a:pPr>
              <a:defRPr/>
            </a:pPr>
            <a:r>
              <a:rPr lang="en-US" smtClean="0"/>
              <a:t>Disagree--DoD civilian employees and DoD contract employees are subject to the 	UCMJ when they are serving with or accompanying Armed 		      Forces </a:t>
            </a:r>
            <a:r>
              <a:rPr lang="en-US" b="1" smtClean="0"/>
              <a:t>in the 	field during a time of congressionally-declared war or a contingency operation with an eye towards a enemy</a:t>
            </a:r>
            <a:r>
              <a:rPr lang="en-US" smtClean="0"/>
              <a:t>.</a:t>
            </a:r>
          </a:p>
          <a:p>
            <a:pPr>
              <a:defRPr/>
            </a:pPr>
            <a:endParaRPr lang="en-US" smtClean="0"/>
          </a:p>
          <a:p>
            <a:pPr>
              <a:defRPr/>
            </a:pPr>
            <a:r>
              <a:rPr lang="en-US" smtClean="0"/>
              <a:t>Disagree--Agree Under MEJA </a:t>
            </a:r>
            <a:r>
              <a:rPr lang="en-US" sz="1400" b="1" smtClean="0">
                <a:solidFill>
                  <a:srgbClr val="CC0000"/>
                </a:solidFill>
              </a:rPr>
              <a:t>felony</a:t>
            </a:r>
            <a:r>
              <a:rPr lang="en-US" sz="1400" smtClean="0">
                <a:solidFill>
                  <a:srgbClr val="CC0000"/>
                </a:solidFill>
              </a:rPr>
              <a:t> crimes committed abroad will be punished as if they were committed in the US</a:t>
            </a:r>
          </a:p>
          <a:p>
            <a:pPr>
              <a:defRPr/>
            </a:pPr>
            <a:endParaRPr lang="en-US" sz="1400" smtClean="0">
              <a:solidFill>
                <a:srgbClr val="CC0000"/>
              </a:solidFill>
            </a:endParaRPr>
          </a:p>
          <a:p>
            <a:pPr>
              <a:defRPr/>
            </a:pPr>
            <a:r>
              <a:rPr lang="en-US" sz="1400" smtClean="0">
                <a:solidFill>
                  <a:srgbClr val="CC0000"/>
                </a:solidFill>
              </a:rPr>
              <a:t>Disagree—The DFAR </a:t>
            </a:r>
            <a:r>
              <a:rPr lang="en-US" smtClean="0">
                <a:effectLst>
                  <a:outerShdw blurRad="38100" dist="38100" dir="2700000" algn="tl">
                    <a:srgbClr val="C0C0C0"/>
                  </a:outerShdw>
                </a:effectLst>
              </a:rPr>
              <a:t>TIP rule applies to the prime contractor and </a:t>
            </a:r>
            <a:r>
              <a:rPr lang="en-US" b="1" smtClean="0">
                <a:effectLst>
                  <a:outerShdw blurRad="38100" dist="38100" dir="2700000" algn="tl">
                    <a:srgbClr val="C0C0C0"/>
                  </a:outerShdw>
                </a:effectLst>
              </a:rPr>
              <a:t>flows down to the subcontractors</a:t>
            </a:r>
          </a:p>
          <a:p>
            <a:pPr>
              <a:defRPr/>
            </a:pPr>
            <a:endParaRPr lang="en-US" sz="1400" smtClean="0">
              <a:solidFill>
                <a:srgbClr val="CC0000"/>
              </a:solidFill>
            </a:endParaRPr>
          </a:p>
          <a:p>
            <a:pPr>
              <a:defRPr/>
            </a:pPr>
            <a:endParaRPr lang="en-US" smtClean="0"/>
          </a:p>
          <a:p>
            <a:pPr>
              <a:defRPr/>
            </a:pPr>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B7F8498-BFC0-495C-A7FF-83D4B8164D48}" type="slidenum">
              <a:rPr lang="en-US">
                <a:cs typeface="Arial" charset="0"/>
              </a:rPr>
              <a:pPr/>
              <a:t>50</a:t>
            </a:fld>
            <a:endParaRPr lang="en-US">
              <a:cs typeface="Arial" charset="0"/>
            </a:endParaRPr>
          </a:p>
        </p:txBody>
      </p:sp>
      <p:sp>
        <p:nvSpPr>
          <p:cNvPr id="104451" name="Rectangle 2"/>
          <p:cNvSpPr>
            <a:spLocks noChangeArrowheads="1" noTextEdit="1"/>
          </p:cNvSpPr>
          <p:nvPr>
            <p:ph type="sldImg"/>
          </p:nvPr>
        </p:nvSpPr>
        <p:spPr>
          <a:ln/>
        </p:spPr>
      </p:sp>
      <p:sp>
        <p:nvSpPr>
          <p:cNvPr id="104452" name="Rectangle 3"/>
          <p:cNvSpPr>
            <a:spLocks noGrp="1" noChangeArrowheads="1"/>
          </p:cNvSpPr>
          <p:nvPr>
            <p:ph type="body" idx="1"/>
          </p:nvPr>
        </p:nvSpPr>
        <p:spPr>
          <a:noFill/>
          <a:ln w="9525"/>
        </p:spPr>
        <p:txBody>
          <a:bodyPr/>
          <a:lstStyle/>
          <a:p>
            <a:r>
              <a:rPr lang="en-US" b="1" smtClean="0"/>
              <a:t>BRIEFER:  </a:t>
            </a:r>
          </a:p>
          <a:p>
            <a:r>
              <a:rPr lang="en-US" b="1" smtClean="0"/>
              <a:t>(Key Points)</a:t>
            </a:r>
          </a:p>
          <a:p>
            <a:endParaRPr lang="en-US" b="1" smtClean="0"/>
          </a:p>
          <a:p>
            <a:r>
              <a:rPr lang="en-US" b="1" smtClean="0"/>
              <a:t>Trafficking is a business that victimizes the weak in times of national or personal instability.  </a:t>
            </a:r>
          </a:p>
          <a:p>
            <a:endParaRPr lang="en-US" b="1" smtClean="0"/>
          </a:p>
          <a:p>
            <a:r>
              <a:rPr lang="en-US" b="1" smtClean="0"/>
              <a:t>Victims are controlled through fear and violence.  To detect trafficking look for signs of fear, abuse, and violence.  </a:t>
            </a:r>
          </a:p>
          <a:p>
            <a:endParaRPr lang="en-US" b="1" smtClean="0"/>
          </a:p>
          <a:p>
            <a:r>
              <a:rPr lang="en-US" b="1" smtClean="0"/>
              <a:t>You should know what questions to ask to someone who you believe is being trafficked.   </a:t>
            </a:r>
          </a:p>
          <a:p>
            <a:endParaRPr lang="en-US" b="1" smtClean="0"/>
          </a:p>
          <a:p>
            <a:r>
              <a:rPr lang="en-US" b="1" smtClean="0"/>
              <a:t>You should know how to report cases of suspected TRAFFICKING IN PERSONS.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0E2BFC78-9376-4B05-8333-218963C50CE2}" type="slidenum">
              <a:rPr lang="en-US">
                <a:cs typeface="Arial" charset="0"/>
              </a:rPr>
              <a:pPr/>
              <a:t>51</a:t>
            </a:fld>
            <a:endParaRPr lang="en-US">
              <a:cs typeface="Arial" charset="0"/>
            </a:endParaRPr>
          </a:p>
        </p:txBody>
      </p:sp>
      <p:sp>
        <p:nvSpPr>
          <p:cNvPr id="105475" name="Rectangle 2"/>
          <p:cNvSpPr>
            <a:spLocks noChangeArrowheads="1" noTextEdit="1"/>
          </p:cNvSpPr>
          <p:nvPr>
            <p:ph type="sldImg"/>
          </p:nvPr>
        </p:nvSpPr>
        <p:spPr>
          <a:ln/>
        </p:spPr>
      </p:sp>
      <p:sp>
        <p:nvSpPr>
          <p:cNvPr id="105476" name="Rectangle 3"/>
          <p:cNvSpPr>
            <a:spLocks noGrp="1" noChangeArrowheads="1"/>
          </p:cNvSpPr>
          <p:nvPr>
            <p:ph type="body" idx="1"/>
          </p:nvPr>
        </p:nvSpPr>
        <p:spPr>
          <a:noFill/>
          <a:ln w="9525"/>
        </p:spPr>
        <p:txBody>
          <a:bodyPr/>
          <a:lstStyle/>
          <a:p>
            <a:r>
              <a:rPr lang="en-US" b="1" smtClean="0"/>
              <a:t>BRIEFER: </a:t>
            </a:r>
          </a:p>
          <a:p>
            <a:endParaRPr lang="en-US" b="1" smtClean="0"/>
          </a:p>
          <a:p>
            <a:r>
              <a:rPr lang="en-US" b="1" smtClean="0"/>
              <a:t>The United States will NOT tolerate TRAFFICKING IN PERSONS among its civilian, military, or contract personnel.  </a:t>
            </a:r>
          </a:p>
          <a:p>
            <a:endParaRPr lang="en-US" b="1" smtClean="0"/>
          </a:p>
          <a:p>
            <a:r>
              <a:rPr lang="en-US" b="1" smtClean="0"/>
              <a:t>Involvement in trafficking carries SEVERE consequences</a:t>
            </a:r>
          </a:p>
          <a:p>
            <a:endParaRPr lang="en-US" b="1" smtClean="0"/>
          </a:p>
          <a:p>
            <a:r>
              <a:rPr lang="en-US" b="1" smtClean="0"/>
              <a:t>The commander in your area of operation can provide specific details on local policies and where you can go to get more information.</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DE9AA9F2-494D-41F0-AD3E-2CE3F72DAE65}" type="slidenum">
              <a:rPr lang="en-US">
                <a:cs typeface="Arial" charset="0"/>
              </a:rPr>
              <a:pPr/>
              <a:t>52</a:t>
            </a:fld>
            <a:endParaRPr lang="en-US">
              <a:cs typeface="Arial" charset="0"/>
            </a:endParaRPr>
          </a:p>
        </p:txBody>
      </p:sp>
      <p:sp>
        <p:nvSpPr>
          <p:cNvPr id="106499" name="Rectangle 2"/>
          <p:cNvSpPr>
            <a:spLocks noChangeArrowheads="1" noTextEdit="1"/>
          </p:cNvSpPr>
          <p:nvPr>
            <p:ph type="sldImg"/>
          </p:nvPr>
        </p:nvSpPr>
        <p:spPr>
          <a:ln/>
        </p:spPr>
      </p:sp>
      <p:sp>
        <p:nvSpPr>
          <p:cNvPr id="106500" name="Rectangle 3"/>
          <p:cNvSpPr>
            <a:spLocks noGrp="1" noChangeArrowheads="1"/>
          </p:cNvSpPr>
          <p:nvPr>
            <p:ph type="body" idx="1"/>
          </p:nvPr>
        </p:nvSpPr>
        <p:spPr>
          <a:noFill/>
          <a:ln w="9525"/>
        </p:spPr>
        <p:txBody>
          <a:bodyPr/>
          <a:lstStyle/>
          <a:p>
            <a:r>
              <a:rPr lang="en-US" b="1" smtClean="0"/>
              <a:t>THIS SLIDE IS FOR INSTRUCTORS ONLY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2DE8F57-77F4-4F06-AC77-8C37E1D9E0C2}" type="slidenum">
              <a:rPr lang="en-US">
                <a:cs typeface="Arial" charset="0"/>
              </a:rPr>
              <a:pPr/>
              <a:t>5</a:t>
            </a:fld>
            <a:endParaRPr lang="en-US">
              <a:cs typeface="Arial" charset="0"/>
            </a:endParaRPr>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a:ln w="9525"/>
        </p:spPr>
        <p:txBody>
          <a:bodyPr/>
          <a:lstStyle/>
          <a:p>
            <a:r>
              <a:rPr lang="en-US" b="1" smtClean="0"/>
              <a:t>BRIEFER:  </a:t>
            </a:r>
          </a:p>
          <a:p>
            <a:endParaRPr lang="en-US" b="1" smtClean="0"/>
          </a:p>
          <a:p>
            <a:r>
              <a:rPr lang="en-US" b="1" smtClean="0"/>
              <a:t>A typical trafficking scenario goes something like this:</a:t>
            </a:r>
          </a:p>
          <a:p>
            <a:endParaRPr lang="en-US" b="1" smtClean="0"/>
          </a:p>
          <a:p>
            <a:r>
              <a:rPr lang="en-US" b="1" smtClean="0"/>
              <a:t>A desperately poor woman or child is approached and befriended by a person who claims to be able to find them a good job in another location.  </a:t>
            </a:r>
          </a:p>
          <a:p>
            <a:endParaRPr lang="en-US" b="1" smtClean="0"/>
          </a:p>
          <a:p>
            <a:r>
              <a:rPr lang="en-US" b="1" smtClean="0"/>
              <a:t>The “recruiter” provides the victim with fake documents and arranges for transportation to a location where a new job and life supposedly await.  </a:t>
            </a:r>
          </a:p>
          <a:p>
            <a:endParaRPr lang="en-US" b="1" smtClean="0"/>
          </a:p>
          <a:p>
            <a:r>
              <a:rPr lang="en-US" b="1" smtClean="0"/>
              <a:t>At the new location the victim is taken to a controlled facility.   The promise of a new job and life is now broken.   Instead the victim is often imprisoned, raped, beaten, starved and threatened into submission.  </a:t>
            </a:r>
          </a:p>
          <a:p>
            <a:endParaRPr lang="en-US" b="1" smtClean="0"/>
          </a:p>
          <a:p>
            <a:r>
              <a:rPr lang="en-US" b="1" smtClean="0"/>
              <a:t>From then on, the victim is simply a commodity.  With freedom taken away, the victim is forced into prostitution by his or her new owner.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6EE0F0A-FE0A-421D-927F-1387B35E5EE3}" type="slidenum">
              <a:rPr lang="en-US">
                <a:cs typeface="Arial" charset="0"/>
              </a:rPr>
              <a:pPr/>
              <a:t>6</a:t>
            </a:fld>
            <a:endParaRPr lang="en-US">
              <a:cs typeface="Arial" charset="0"/>
            </a:endParaRPr>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a:ln w="9525"/>
        </p:spPr>
        <p:txBody>
          <a:bodyPr/>
          <a:lstStyle/>
          <a:p>
            <a:r>
              <a:rPr lang="en-US" b="1" smtClean="0"/>
              <a:t>BRIEFER:  </a:t>
            </a:r>
          </a:p>
          <a:p>
            <a:endParaRPr lang="en-US" b="1" smtClean="0"/>
          </a:p>
          <a:p>
            <a:r>
              <a:rPr lang="en-US" b="1" smtClean="0"/>
              <a:t>Contractors, government civilians and military personnel often support trafficking by patronizing the very establishments where trafficked persons are forced to work, such as brothels.  </a:t>
            </a:r>
          </a:p>
          <a:p>
            <a:endParaRPr lang="en-US" b="1" smtClean="0"/>
          </a:p>
          <a:p>
            <a:r>
              <a:rPr lang="en-US" b="1" smtClean="0"/>
              <a:t>Now, customers become ‘bad guys’ by contributing to the problem when hiring or having sex with a trafficked person.  </a:t>
            </a:r>
          </a:p>
          <a:p>
            <a:endParaRPr lang="en-US" b="1" smtClean="0"/>
          </a:p>
          <a:p>
            <a:r>
              <a:rPr lang="en-US" b="1" smtClean="0"/>
              <a:t>Be aware that trafficked persons are not prostituting themselves of their own free will.  </a:t>
            </a:r>
          </a:p>
          <a:p>
            <a:endParaRPr lang="en-US" b="1" smtClean="0"/>
          </a:p>
          <a:p>
            <a:r>
              <a:rPr lang="en-US" b="1" smtClean="0"/>
              <a:t>Getting involved with trafficked persons is a criminal activity.  </a:t>
            </a:r>
          </a:p>
          <a:p>
            <a:endParaRPr lang="en-US" b="1" smtClean="0"/>
          </a:p>
          <a:p>
            <a:r>
              <a:rPr lang="en-US" b="1" smtClean="0"/>
              <a:t>Even though you’re overseas you are still within the jurisdiction of the US. </a:t>
            </a:r>
          </a:p>
          <a:p>
            <a:endParaRPr lang="en-US" b="1" smtClean="0"/>
          </a:p>
          <a:p>
            <a:r>
              <a:rPr lang="en-US" b="1" smtClean="0"/>
              <a:t>You need to be aware of your responsibilities so you don’t become a “bad guy”.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71B20BE-9CC1-46DB-AF7C-6C7DC0C809AF}" type="slidenum">
              <a:rPr lang="en-US">
                <a:cs typeface="Arial" charset="0"/>
              </a:rPr>
              <a:pPr/>
              <a:t>7</a:t>
            </a:fld>
            <a:endParaRPr lang="en-US">
              <a:cs typeface="Arial" charset="0"/>
            </a:endParaRPr>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a:ln w="9525"/>
        </p:spPr>
        <p:txBody>
          <a:bodyPr/>
          <a:lstStyle/>
          <a:p>
            <a:r>
              <a:rPr lang="en-US" b="1" smtClean="0"/>
              <a:t>BRIEFER: </a:t>
            </a:r>
          </a:p>
          <a:p>
            <a:endParaRPr lang="en-US" b="1" smtClean="0"/>
          </a:p>
          <a:p>
            <a:r>
              <a:rPr lang="en-US" b="1" smtClean="0"/>
              <a:t>These next few slides will introduce you to the trafficking crisis</a:t>
            </a:r>
          </a:p>
          <a:p>
            <a:endParaRPr lang="en-US" b="1" smtClean="0"/>
          </a:p>
          <a:p>
            <a:r>
              <a:rPr lang="en-US" b="1" smtClean="0"/>
              <a:t>First, we will review U.S. Government policy on TRAFFICKING IN PERSONS  </a:t>
            </a:r>
          </a:p>
          <a:p>
            <a:endParaRPr lang="en-US" b="1" smtClean="0"/>
          </a:p>
          <a:p>
            <a:r>
              <a:rPr lang="en-US" b="1" smtClean="0"/>
              <a:t>Second, we will look at the phenomenon of trafficking, reviewing its background, victims, and the traffickers themselves.  </a:t>
            </a:r>
          </a:p>
          <a:p>
            <a:r>
              <a:rPr lang="en-US" b="1" smtClean="0"/>
              <a:t> </a:t>
            </a:r>
          </a:p>
          <a:p>
            <a:r>
              <a:rPr lang="en-US" b="1" smtClean="0"/>
              <a:t>Third, we will describe ways to identify persons who are being trafficked, or the existence of trafficking networks.  </a:t>
            </a:r>
          </a:p>
          <a:p>
            <a:endParaRPr lang="en-US" b="1" smtClean="0"/>
          </a:p>
          <a:p>
            <a:r>
              <a:rPr lang="en-US" b="1" smtClean="0"/>
              <a:t>Fourth, we will describe the legal provisions against trafficking in persons and their consequences.  </a:t>
            </a:r>
          </a:p>
          <a:p>
            <a:endParaRPr lang="en-US" b="1" smtClean="0"/>
          </a:p>
          <a:p>
            <a:r>
              <a:rPr lang="en-US" b="1" smtClean="0"/>
              <a:t>The impact of trafficking and command measures against it will be presented separately within specific theaters of operation.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1D238151-4B11-41D0-8585-8B8E964830C1}" type="slidenum">
              <a:rPr lang="en-US">
                <a:cs typeface="Arial" charset="0"/>
              </a:rPr>
              <a:pPr/>
              <a:t>8</a:t>
            </a:fld>
            <a:endParaRPr lang="en-US">
              <a:cs typeface="Arial" charset="0"/>
            </a:endParaRPr>
          </a:p>
        </p:txBody>
      </p:sp>
      <p:sp>
        <p:nvSpPr>
          <p:cNvPr id="64515" name="Rectangle 1026"/>
          <p:cNvSpPr>
            <a:spLocks noChangeArrowheads="1" noTextEdit="1"/>
          </p:cNvSpPr>
          <p:nvPr>
            <p:ph type="sldImg"/>
          </p:nvPr>
        </p:nvSpPr>
        <p:spPr>
          <a:xfrm>
            <a:off x="1182688" y="696913"/>
            <a:ext cx="4648200" cy="3486150"/>
          </a:xfrm>
          <a:ln/>
        </p:spPr>
      </p:sp>
      <p:sp>
        <p:nvSpPr>
          <p:cNvPr id="64516" name="Rectangle 1027"/>
          <p:cNvSpPr>
            <a:spLocks noGrp="1" noChangeArrowheads="1"/>
          </p:cNvSpPr>
          <p:nvPr>
            <p:ph type="body" idx="1"/>
          </p:nvPr>
        </p:nvSpPr>
        <p:spPr>
          <a:xfrm>
            <a:off x="701675" y="4416425"/>
            <a:ext cx="5608638" cy="4183063"/>
          </a:xfrm>
          <a:noFill/>
          <a:ln w="9525"/>
        </p:spPr>
        <p:txBody>
          <a:bodyPr/>
          <a:lstStyle/>
          <a:p>
            <a:r>
              <a:rPr lang="en-US" b="1" smtClean="0"/>
              <a:t>BRIEFER:</a:t>
            </a:r>
          </a:p>
          <a:p>
            <a:endParaRPr lang="en-US" b="1" smtClean="0"/>
          </a:p>
          <a:p>
            <a:r>
              <a:rPr lang="en-US" b="1" smtClean="0"/>
              <a:t>If you participate, willingly or unknowingly, the consequences are severe.</a:t>
            </a:r>
          </a:p>
          <a:p>
            <a:endParaRPr lang="en-US" b="1" smtClean="0"/>
          </a:p>
          <a:p>
            <a:r>
              <a:rPr lang="en-US" b="1" smtClean="0"/>
              <a:t>It jeopardizes your career.  </a:t>
            </a:r>
          </a:p>
          <a:p>
            <a:endParaRPr lang="en-US" b="1" smtClean="0"/>
          </a:p>
          <a:p>
            <a:r>
              <a:rPr lang="en-US" b="1" smtClean="0"/>
              <a:t>DOD civilians and civilian contractors are subject to the same laws – ZERO TOLERANCE.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AC4AFC18-25F9-4B68-A428-D642E64A3993}" type="slidenum">
              <a:rPr lang="en-US">
                <a:cs typeface="Arial" charset="0"/>
              </a:rPr>
              <a:pPr/>
              <a:t>9</a:t>
            </a:fld>
            <a:endParaRPr lang="en-US">
              <a:cs typeface="Arial" charset="0"/>
            </a:endParaRPr>
          </a:p>
        </p:txBody>
      </p:sp>
      <p:sp>
        <p:nvSpPr>
          <p:cNvPr id="65539" name="Rectangle 2"/>
          <p:cNvSpPr>
            <a:spLocks noChangeArrowheads="1" noTextEdit="1"/>
          </p:cNvSpPr>
          <p:nvPr>
            <p:ph type="sldImg"/>
          </p:nvPr>
        </p:nvSpPr>
        <p:spPr>
          <a:xfrm>
            <a:off x="1182688" y="696913"/>
            <a:ext cx="4648200" cy="3486150"/>
          </a:xfrm>
          <a:ln/>
        </p:spPr>
      </p:sp>
      <p:sp>
        <p:nvSpPr>
          <p:cNvPr id="65540" name="Rectangle 3"/>
          <p:cNvSpPr>
            <a:spLocks noGrp="1" noChangeArrowheads="1"/>
          </p:cNvSpPr>
          <p:nvPr>
            <p:ph type="body" idx="1"/>
          </p:nvPr>
        </p:nvSpPr>
        <p:spPr>
          <a:xfrm>
            <a:off x="701675" y="4416425"/>
            <a:ext cx="5608638" cy="4183063"/>
          </a:xfrm>
          <a:noFill/>
          <a:ln w="9525"/>
        </p:spPr>
        <p:txBody>
          <a:bodyPr/>
          <a:lstStyle/>
          <a:p>
            <a:r>
              <a:rPr lang="en-US" b="1" smtClean="0"/>
              <a:t>BRIEFER:</a:t>
            </a:r>
          </a:p>
          <a:p>
            <a:endParaRPr lang="en-US" b="1" smtClean="0"/>
          </a:p>
          <a:p>
            <a:r>
              <a:rPr lang="en-US" b="1" smtClean="0"/>
              <a:t>Recent efforts to combat TRAFFICKING IN PERSONS include efforts to make military personnel more aware of this problem. </a:t>
            </a:r>
          </a:p>
          <a:p>
            <a:endParaRPr lang="en-US" b="1" smtClean="0"/>
          </a:p>
          <a:p>
            <a:r>
              <a:rPr lang="en-US" b="1" smtClean="0"/>
              <a:t>In 2003, the President signed National Security Presidential Directive 22 mandating a “ZERO TOLERANCE” policy towards trafficking in persons among member of the US armed services.  </a:t>
            </a:r>
          </a:p>
          <a:p>
            <a:endParaRPr lang="en-US" b="1" smtClean="0"/>
          </a:p>
          <a:p>
            <a:r>
              <a:rPr lang="en-US" b="1" smtClean="0"/>
              <a:t>This Directive, officially condemns those who knowingly take part in, patronize or simply tolerate trafficking networks. </a:t>
            </a:r>
          </a:p>
          <a:p>
            <a:endParaRPr lang="en-US" b="1" smtClean="0"/>
          </a:p>
          <a:p>
            <a:r>
              <a:rPr lang="en-US" b="1" smtClean="0"/>
              <a:t>The Directive committed the US government to raising awareness about TRAFFICKING IN PERSONS and to stepping up efforts to eliminate it.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685800" y="2286000"/>
            <a:ext cx="7772400" cy="1470025"/>
          </a:xfrm>
        </p:spPr>
        <p:txBody>
          <a:bodyPr/>
          <a:lstStyle>
            <a:lvl1pPr>
              <a:defRPr/>
            </a:lvl1pPr>
          </a:lstStyle>
          <a:p>
            <a:r>
              <a:rPr lang="en-US"/>
              <a:t>Click to edit Master title style</a:t>
            </a:r>
          </a:p>
        </p:txBody>
      </p:sp>
      <p:sp>
        <p:nvSpPr>
          <p:cNvPr id="26627" name="Rectangle 3"/>
          <p:cNvSpPr>
            <a:spLocks noGrp="1" noChangeArrowheads="1"/>
          </p:cNvSpPr>
          <p:nvPr>
            <p:ph type="subTitle" idx="1"/>
          </p:nvPr>
        </p:nvSpPr>
        <p:spPr>
          <a:xfrm>
            <a:off x="1371600" y="4114800"/>
            <a:ext cx="6400800" cy="1752600"/>
          </a:xfrm>
        </p:spPr>
        <p:txBody>
          <a:bodyPr/>
          <a:lstStyle>
            <a:lvl1pPr marL="0" indent="0" algn="ctr">
              <a:buFontTx/>
              <a:buNone/>
              <a:defRPr/>
            </a:lvl1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9FF223-EC17-415C-AF86-E0023F3C81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C3848F-FAC7-4584-A20B-8552647F58C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524000"/>
            <a:ext cx="3962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524000"/>
            <a:ext cx="39624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62388"/>
            <a:ext cx="39624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62DB2D3-CD30-42CA-9325-FDF0F1556D8F}"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524000"/>
            <a:ext cx="3962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962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EF93A1-2E54-4027-8FD8-09417FA573B4}"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524000"/>
            <a:ext cx="3962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524000"/>
            <a:ext cx="39624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62388"/>
            <a:ext cx="39624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582BBC7-2CC6-4D03-804C-3B4E95637602}"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B51943-6EDB-44A7-B879-1CC2094CDB53}"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CD51DE-7320-43EE-B20C-538379B90BEE}"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524000"/>
            <a:ext cx="3962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962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C76FA8-4B70-4C6F-9127-007B0DBFA47C}"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4386A56-D098-42F2-8F2F-517959A07DAC}"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FC2F410-D13B-4263-AC12-1F08D17180AB}"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1234A99-7E12-4A9D-A73E-9E303D42279B}"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6EBBAB-C5CB-4B3A-B8EB-DE23AC7F6E3A}"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468189-0ABD-4EB7-97D1-0C35B16451F1}"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28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533400" y="1524000"/>
            <a:ext cx="8077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cs typeface="+mn-cs"/>
              </a:defRPr>
            </a:lvl1pPr>
          </a:lstStyle>
          <a:p>
            <a:pPr>
              <a:defRPr/>
            </a:pPr>
            <a:endParaRPr lang="en-US"/>
          </a:p>
        </p:txBody>
      </p:sp>
      <p:sp>
        <p:nvSpPr>
          <p:cNvPr id="25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cs typeface="+mn-cs"/>
              </a:defRPr>
            </a:lvl1pPr>
          </a:lstStyle>
          <a:p>
            <a:pPr>
              <a:defRPr/>
            </a:pPr>
            <a:endParaRPr lang="en-US"/>
          </a:p>
        </p:txBody>
      </p:sp>
      <p:sp>
        <p:nvSpPr>
          <p:cNvPr id="256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cs typeface="+mn-cs"/>
              </a:defRPr>
            </a:lvl1pPr>
          </a:lstStyle>
          <a:p>
            <a:pPr>
              <a:defRPr/>
            </a:pPr>
            <a:fld id="{0C5FC7FE-3EAC-4FA6-B261-AAE747AEB265}" type="slidenum">
              <a:rPr lang="en-US"/>
              <a:pPr>
                <a:defRPr/>
              </a:pPr>
              <a:t>‹#›</a:t>
            </a:fld>
            <a:endParaRPr lang="en-US"/>
          </a:p>
        </p:txBody>
      </p:sp>
      <p:sp>
        <p:nvSpPr>
          <p:cNvPr id="25607" name="Line 7"/>
          <p:cNvSpPr>
            <a:spLocks noChangeShapeType="1"/>
          </p:cNvSpPr>
          <p:nvPr userDrawn="1"/>
        </p:nvSpPr>
        <p:spPr bwMode="auto">
          <a:xfrm>
            <a:off x="457200" y="1447800"/>
            <a:ext cx="8229600" cy="0"/>
          </a:xfrm>
          <a:prstGeom prst="line">
            <a:avLst/>
          </a:prstGeom>
          <a:noFill/>
          <a:ln w="38100">
            <a:solidFill>
              <a:srgbClr val="AE9848"/>
            </a:solidFill>
            <a:round/>
            <a:headEnd type="none" w="sm" len="sm"/>
            <a:tailEnd type="none" w="sm" len="sm"/>
          </a:ln>
          <a:effectLst/>
        </p:spPr>
        <p:txBody>
          <a:bodyPr/>
          <a:lstStyle/>
          <a:p>
            <a:pPr>
              <a:defRPr/>
            </a:pPr>
            <a:endParaRPr lang="en-US">
              <a:cs typeface="+mn-cs"/>
            </a:endParaRPr>
          </a:p>
        </p:txBody>
      </p:sp>
    </p:spTree>
  </p:cSld>
  <p:clrMap bg1="lt1" tx1="dk1" bg2="lt2" tx2="dk2" accent1="accent1" accent2="accent2" accent3="accent3" accent4="accent4" accent5="accent5" accent6="accent6" hlink="hlink" folHlink="folHlink"/>
  <p:sldLayoutIdLst>
    <p:sldLayoutId id="2147483681"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Book Antiqua" pitchFamily="18" charset="0"/>
          <a:cs typeface="Arial" charset="0"/>
        </a:defRPr>
      </a:lvl2pPr>
      <a:lvl3pPr algn="ctr" rtl="0" eaLnBrk="0" fontAlgn="base" hangingPunct="0">
        <a:spcBef>
          <a:spcPct val="0"/>
        </a:spcBef>
        <a:spcAft>
          <a:spcPct val="0"/>
        </a:spcAft>
        <a:defRPr sz="4400">
          <a:solidFill>
            <a:schemeClr val="tx2"/>
          </a:solidFill>
          <a:latin typeface="Book Antiqua" pitchFamily="18" charset="0"/>
          <a:cs typeface="Arial" charset="0"/>
        </a:defRPr>
      </a:lvl3pPr>
      <a:lvl4pPr algn="ctr" rtl="0" eaLnBrk="0" fontAlgn="base" hangingPunct="0">
        <a:spcBef>
          <a:spcPct val="0"/>
        </a:spcBef>
        <a:spcAft>
          <a:spcPct val="0"/>
        </a:spcAft>
        <a:defRPr sz="4400">
          <a:solidFill>
            <a:schemeClr val="tx2"/>
          </a:solidFill>
          <a:latin typeface="Book Antiqua" pitchFamily="18" charset="0"/>
          <a:cs typeface="Arial" charset="0"/>
        </a:defRPr>
      </a:lvl4pPr>
      <a:lvl5pPr algn="ctr" rtl="0" eaLnBrk="0" fontAlgn="base" hangingPunct="0">
        <a:spcBef>
          <a:spcPct val="0"/>
        </a:spcBef>
        <a:spcAft>
          <a:spcPct val="0"/>
        </a:spcAft>
        <a:defRPr sz="4400">
          <a:solidFill>
            <a:schemeClr val="tx2"/>
          </a:solidFill>
          <a:latin typeface="Book Antiqua" pitchFamily="18" charset="0"/>
          <a:cs typeface="Arial" charset="0"/>
        </a:defRPr>
      </a:lvl5pPr>
      <a:lvl6pPr marL="457200" algn="ctr" rtl="0" fontAlgn="base">
        <a:spcBef>
          <a:spcPct val="0"/>
        </a:spcBef>
        <a:spcAft>
          <a:spcPct val="0"/>
        </a:spcAft>
        <a:defRPr sz="4400">
          <a:solidFill>
            <a:schemeClr val="tx2"/>
          </a:solidFill>
          <a:latin typeface="Book Antiqua" pitchFamily="18" charset="0"/>
          <a:cs typeface="Arial" charset="0"/>
        </a:defRPr>
      </a:lvl6pPr>
      <a:lvl7pPr marL="914400" algn="ctr" rtl="0" fontAlgn="base">
        <a:spcBef>
          <a:spcPct val="0"/>
        </a:spcBef>
        <a:spcAft>
          <a:spcPct val="0"/>
        </a:spcAft>
        <a:defRPr sz="4400">
          <a:solidFill>
            <a:schemeClr val="tx2"/>
          </a:solidFill>
          <a:latin typeface="Book Antiqua" pitchFamily="18" charset="0"/>
          <a:cs typeface="Arial" charset="0"/>
        </a:defRPr>
      </a:lvl7pPr>
      <a:lvl8pPr marL="1371600" algn="ctr" rtl="0" fontAlgn="base">
        <a:spcBef>
          <a:spcPct val="0"/>
        </a:spcBef>
        <a:spcAft>
          <a:spcPct val="0"/>
        </a:spcAft>
        <a:defRPr sz="4400">
          <a:solidFill>
            <a:schemeClr val="tx2"/>
          </a:solidFill>
          <a:latin typeface="Book Antiqua" pitchFamily="18" charset="0"/>
          <a:cs typeface="Arial" charset="0"/>
        </a:defRPr>
      </a:lvl8pPr>
      <a:lvl9pPr marL="1828800" algn="ctr" rtl="0" fontAlgn="base">
        <a:spcBef>
          <a:spcPct val="0"/>
        </a:spcBef>
        <a:spcAft>
          <a:spcPct val="0"/>
        </a:spcAft>
        <a:defRPr sz="4400">
          <a:solidFill>
            <a:schemeClr val="tx2"/>
          </a:solidFill>
          <a:latin typeface="Book Antiqua"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801688" indent="-344488" algn="l" rtl="0" eaLnBrk="0" fontAlgn="base" hangingPunct="0">
        <a:spcBef>
          <a:spcPct val="20000"/>
        </a:spcBef>
        <a:spcAft>
          <a:spcPct val="0"/>
        </a:spcAft>
        <a:buChar char="–"/>
        <a:defRPr sz="2800">
          <a:solidFill>
            <a:schemeClr val="tx1"/>
          </a:solidFill>
          <a:latin typeface="+mn-lt"/>
          <a:cs typeface="+mn-cs"/>
        </a:defRPr>
      </a:lvl2pPr>
      <a:lvl3pPr marL="1144588"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5.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32.jpeg"/></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9.jpeg"/><Relationship Id="rId7" Type="http://schemas.openxmlformats.org/officeDocument/2006/relationships/image" Target="../media/image35.jpeg"/><Relationship Id="rId2" Type="http://schemas.openxmlformats.org/officeDocument/2006/relationships/image" Target="../media/image33.jpeg"/><Relationship Id="rId1" Type="http://schemas.openxmlformats.org/officeDocument/2006/relationships/slideLayout" Target="../slideLayouts/slideLayout14.xml"/><Relationship Id="rId6" Type="http://schemas.openxmlformats.org/officeDocument/2006/relationships/image" Target="../media/image23.jpeg"/><Relationship Id="rId5" Type="http://schemas.openxmlformats.org/officeDocument/2006/relationships/image" Target="../media/image11.png"/><Relationship Id="rId10" Type="http://schemas.openxmlformats.org/officeDocument/2006/relationships/image" Target="../media/image37.jpeg"/><Relationship Id="rId4" Type="http://schemas.openxmlformats.org/officeDocument/2006/relationships/image" Target="../media/image34.png"/><Relationship Id="rId9" Type="http://schemas.openxmlformats.org/officeDocument/2006/relationships/image" Target="../media/image3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http://www.dol.gov/ilab/" TargetMode="External"/><Relationship Id="rId3" Type="http://schemas.openxmlformats.org/officeDocument/2006/relationships/image" Target="../media/image5.jpeg"/><Relationship Id="rId7" Type="http://schemas.openxmlformats.org/officeDocument/2006/relationships/hyperlink" Target="http://www.usdoj.gov/whatwedo/whatwedo_ctip.html"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www.state.gov/g/tip/" TargetMode="External"/><Relationship Id="rId11" Type="http://schemas.openxmlformats.org/officeDocument/2006/relationships/hyperlink" Target="http://humantrafficking.org/countries/united_states_of_america/ngos" TargetMode="External"/><Relationship Id="rId5" Type="http://schemas.openxmlformats.org/officeDocument/2006/relationships/hyperlink" Target="http://www.dodig.mil/Inspections/IPO/combatinghuman.htm" TargetMode="External"/><Relationship Id="rId10" Type="http://schemas.openxmlformats.org/officeDocument/2006/relationships/hyperlink" Target="http://www.ice.gov/pi/investigations/publicsafety/humantrafficking.htm#traff" TargetMode="External"/><Relationship Id="rId4" Type="http://schemas.openxmlformats.org/officeDocument/2006/relationships/hyperlink" Target="http://www.state.gov/g/tip/rls/tiprpt/2008/" TargetMode="External"/><Relationship Id="rId9" Type="http://schemas.openxmlformats.org/officeDocument/2006/relationships/hyperlink" Target="http://www.acf.hhs.gov/trafficki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pic>
        <p:nvPicPr>
          <p:cNvPr id="1028" name="Picture 2" descr="dod_logo_lg"/>
          <p:cNvPicPr>
            <a:picLocks noChangeAspect="1" noChangeArrowheads="1"/>
          </p:cNvPicPr>
          <p:nvPr/>
        </p:nvPicPr>
        <p:blipFill>
          <a:blip r:embed="rId5" cstate="print"/>
          <a:srcRect/>
          <a:stretch>
            <a:fillRect/>
          </a:stretch>
        </p:blipFill>
        <p:spPr bwMode="auto">
          <a:xfrm>
            <a:off x="3886200" y="4648200"/>
            <a:ext cx="1343025" cy="1343025"/>
          </a:xfrm>
          <a:prstGeom prst="rect">
            <a:avLst/>
          </a:prstGeom>
          <a:noFill/>
          <a:ln w="9525">
            <a:noFill/>
            <a:miter lim="800000"/>
            <a:headEnd/>
            <a:tailEnd/>
          </a:ln>
        </p:spPr>
      </p:pic>
      <p:graphicFrame>
        <p:nvGraphicFramePr>
          <p:cNvPr id="1026" name="Object 3"/>
          <p:cNvGraphicFramePr>
            <a:graphicFrameLocks noChangeAspect="1"/>
          </p:cNvGraphicFramePr>
          <p:nvPr/>
        </p:nvGraphicFramePr>
        <p:xfrm>
          <a:off x="685800" y="1193800"/>
          <a:ext cx="7796213" cy="1168400"/>
        </p:xfrm>
        <a:graphic>
          <a:graphicData uri="http://schemas.openxmlformats.org/presentationml/2006/ole">
            <p:oleObj spid="_x0000_s1026" name="Image" r:id="rId6" imgW="7796825" imgH="1168254" progId="Photoshop.Image.8">
              <p:embed/>
            </p:oleObj>
          </a:graphicData>
        </a:graphic>
      </p:graphicFrame>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p>
            <a:fld id="{53A99956-4ECF-453D-BB2F-ACA99005EF0C}" type="slidenum">
              <a:rPr lang="en-US"/>
              <a:pPr/>
              <a:t>10</a:t>
            </a:fld>
            <a:endParaRPr lang="en-US"/>
          </a:p>
        </p:txBody>
      </p:sp>
      <p:sp>
        <p:nvSpPr>
          <p:cNvPr id="12291" name="Rectangle 2"/>
          <p:cNvSpPr>
            <a:spLocks noGrp="1" noChangeArrowheads="1"/>
          </p:cNvSpPr>
          <p:nvPr>
            <p:ph type="title"/>
          </p:nvPr>
        </p:nvSpPr>
        <p:spPr>
          <a:xfrm>
            <a:off x="228600" y="274638"/>
            <a:ext cx="8686800" cy="1143000"/>
          </a:xfrm>
        </p:spPr>
        <p:txBody>
          <a:bodyPr/>
          <a:lstStyle/>
          <a:p>
            <a:pPr eaLnBrk="1" hangingPunct="1"/>
            <a:r>
              <a:rPr lang="en-US" smtClean="0"/>
              <a:t>From the Commander in Chief</a:t>
            </a:r>
          </a:p>
        </p:txBody>
      </p:sp>
      <p:sp>
        <p:nvSpPr>
          <p:cNvPr id="12292" name="Rectangle 3"/>
          <p:cNvSpPr>
            <a:spLocks noGrp="1" noChangeArrowheads="1"/>
          </p:cNvSpPr>
          <p:nvPr>
            <p:ph type="body" idx="1"/>
          </p:nvPr>
        </p:nvSpPr>
        <p:spPr>
          <a:xfrm>
            <a:off x="533400" y="1524000"/>
            <a:ext cx="8077200" cy="4953000"/>
          </a:xfrm>
        </p:spPr>
        <p:txBody>
          <a:bodyPr/>
          <a:lstStyle/>
          <a:p>
            <a:pPr marL="0" indent="0" eaLnBrk="1" hangingPunct="1">
              <a:buFontTx/>
              <a:buNone/>
            </a:pPr>
            <a:r>
              <a:rPr lang="en-US" sz="2800" smtClean="0"/>
              <a:t>“…the policy of the United States is to attack vigorously the worldwide problem of trafficking using law enforcement, diplomacy, and all other appropriate tools.”</a:t>
            </a:r>
          </a:p>
          <a:p>
            <a:pPr marL="0" indent="0" eaLnBrk="1" hangingPunct="1">
              <a:buFontTx/>
              <a:buNone/>
            </a:pPr>
            <a:endParaRPr lang="en-US" sz="2800" smtClean="0"/>
          </a:p>
          <a:p>
            <a:pPr marL="0" indent="0" eaLnBrk="1" hangingPunct="1">
              <a:buFontTx/>
              <a:buNone/>
            </a:pPr>
            <a:r>
              <a:rPr lang="en-US" sz="2800" smtClean="0"/>
              <a:t>“Those who patronize this industry debase themselves and deepen the misery of others. Governments that tolerate this trade are tolerating a form of slavery.”</a:t>
            </a:r>
            <a:r>
              <a:rPr lang="en-US" smtClean="0"/>
              <a:t>       </a:t>
            </a:r>
          </a:p>
          <a:p>
            <a:pPr marL="0" indent="0" eaLnBrk="1" hangingPunct="1">
              <a:buFontTx/>
              <a:buNone/>
            </a:pPr>
            <a:r>
              <a:rPr lang="en-US" sz="1800" i="1" smtClean="0"/>
              <a:t>	</a:t>
            </a:r>
          </a:p>
          <a:p>
            <a:pPr marL="0" indent="0" eaLnBrk="1" hangingPunct="1">
              <a:buFontTx/>
              <a:buNone/>
            </a:pPr>
            <a:r>
              <a:rPr lang="en-US" sz="1800" i="1" smtClean="0"/>
              <a:t>(President George W. Bush, Sept 2003)</a:t>
            </a:r>
          </a:p>
          <a:p>
            <a:pPr marL="0" indent="0" eaLnBrk="1" hangingPunct="1"/>
            <a:endParaRPr lang="en-US" sz="1800" i="1"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3314" name="Slide Number Placeholder 6"/>
          <p:cNvSpPr>
            <a:spLocks noGrp="1"/>
          </p:cNvSpPr>
          <p:nvPr>
            <p:ph type="sldNum" sz="quarter" idx="12"/>
          </p:nvPr>
        </p:nvSpPr>
        <p:spPr>
          <a:noFill/>
        </p:spPr>
        <p:txBody>
          <a:bodyPr/>
          <a:lstStyle/>
          <a:p>
            <a:fld id="{2AE9EFA9-A09A-4C2F-B657-A1F645DD057A}" type="slidenum">
              <a:rPr lang="en-US"/>
              <a:pPr/>
              <a:t>11</a:t>
            </a:fld>
            <a:endParaRPr lang="en-US"/>
          </a:p>
        </p:txBody>
      </p:sp>
      <p:sp>
        <p:nvSpPr>
          <p:cNvPr id="13315" name="Rectangle 2"/>
          <p:cNvSpPr>
            <a:spLocks noGrp="1" noChangeArrowheads="1"/>
          </p:cNvSpPr>
          <p:nvPr>
            <p:ph type="title"/>
          </p:nvPr>
        </p:nvSpPr>
        <p:spPr/>
        <p:txBody>
          <a:bodyPr/>
          <a:lstStyle/>
          <a:p>
            <a:pPr eaLnBrk="1" hangingPunct="1"/>
            <a:r>
              <a:rPr lang="en-US" smtClean="0"/>
              <a:t>U.S. Government Resolve</a:t>
            </a:r>
          </a:p>
        </p:txBody>
      </p:sp>
      <p:sp>
        <p:nvSpPr>
          <p:cNvPr id="13316" name="Rectangle 3"/>
          <p:cNvSpPr>
            <a:spLocks noGrp="1" noChangeArrowheads="1"/>
          </p:cNvSpPr>
          <p:nvPr>
            <p:ph type="body" sz="half" idx="1"/>
          </p:nvPr>
        </p:nvSpPr>
        <p:spPr/>
        <p:txBody>
          <a:bodyPr/>
          <a:lstStyle/>
          <a:p>
            <a:pPr marL="0" indent="0" eaLnBrk="1" hangingPunct="1">
              <a:buFontTx/>
              <a:buNone/>
            </a:pPr>
            <a:r>
              <a:rPr lang="en-US" b="1" smtClean="0"/>
              <a:t>January 30, 2004</a:t>
            </a:r>
          </a:p>
          <a:p>
            <a:pPr marL="0" indent="0" eaLnBrk="1" hangingPunct="1">
              <a:buFontTx/>
              <a:buNone/>
            </a:pPr>
            <a:r>
              <a:rPr lang="en-US" sz="2800" smtClean="0"/>
              <a:t>Deputy Secretary of Defense expressly forbids involvement with trafficked people by U.S. troops, government civilians and defense contractors</a:t>
            </a:r>
          </a:p>
        </p:txBody>
      </p:sp>
      <p:pic>
        <p:nvPicPr>
          <p:cNvPr id="13317" name="Picture 5" descr="dod logo"/>
          <p:cNvPicPr>
            <a:picLocks noChangeAspect="1" noChangeArrowheads="1"/>
          </p:cNvPicPr>
          <p:nvPr>
            <p:ph sz="half" idx="2"/>
          </p:nvPr>
        </p:nvPicPr>
        <p:blipFill>
          <a:blip r:embed="rId4" cstate="print"/>
          <a:srcRect/>
          <a:stretch>
            <a:fillRect/>
          </a:stretch>
        </p:blipFill>
        <p:spPr>
          <a:xfrm>
            <a:off x="5334000" y="2490788"/>
            <a:ext cx="2590800" cy="2590800"/>
          </a:xfr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4338" name="Slide Number Placeholder 6"/>
          <p:cNvSpPr>
            <a:spLocks noGrp="1"/>
          </p:cNvSpPr>
          <p:nvPr>
            <p:ph type="sldNum" sz="quarter" idx="12"/>
          </p:nvPr>
        </p:nvSpPr>
        <p:spPr>
          <a:noFill/>
        </p:spPr>
        <p:txBody>
          <a:bodyPr/>
          <a:lstStyle/>
          <a:p>
            <a:fld id="{0D85C166-95FD-4174-A41D-66593077ACD6}" type="slidenum">
              <a:rPr lang="en-US"/>
              <a:pPr/>
              <a:t>12</a:t>
            </a:fld>
            <a:endParaRPr lang="en-US"/>
          </a:p>
        </p:txBody>
      </p:sp>
      <p:sp>
        <p:nvSpPr>
          <p:cNvPr id="14339" name="Rectangle 1026"/>
          <p:cNvSpPr>
            <a:spLocks noGrp="1" noChangeArrowheads="1"/>
          </p:cNvSpPr>
          <p:nvPr>
            <p:ph type="title"/>
          </p:nvPr>
        </p:nvSpPr>
        <p:spPr/>
        <p:txBody>
          <a:bodyPr/>
          <a:lstStyle/>
          <a:p>
            <a:pPr eaLnBrk="1" hangingPunct="1"/>
            <a:r>
              <a:rPr lang="en-US" smtClean="0"/>
              <a:t>U.S. Government Resolve</a:t>
            </a:r>
          </a:p>
        </p:txBody>
      </p:sp>
      <p:sp>
        <p:nvSpPr>
          <p:cNvPr id="14340" name="Rectangle 1031"/>
          <p:cNvSpPr>
            <a:spLocks noChangeArrowheads="1"/>
          </p:cNvSpPr>
          <p:nvPr/>
        </p:nvSpPr>
        <p:spPr bwMode="auto">
          <a:xfrm>
            <a:off x="533400" y="1524000"/>
            <a:ext cx="3962400" cy="4525963"/>
          </a:xfrm>
          <a:prstGeom prst="rect">
            <a:avLst/>
          </a:prstGeom>
          <a:noFill/>
          <a:ln w="9525">
            <a:noFill/>
            <a:miter lim="800000"/>
            <a:headEnd/>
            <a:tailEnd/>
          </a:ln>
        </p:spPr>
        <p:txBody>
          <a:bodyPr/>
          <a:lstStyle/>
          <a:p>
            <a:pPr>
              <a:lnSpc>
                <a:spcPct val="90000"/>
              </a:lnSpc>
              <a:spcBef>
                <a:spcPct val="20000"/>
              </a:spcBef>
              <a:buClr>
                <a:schemeClr val="tx1"/>
              </a:buClr>
            </a:pPr>
            <a:r>
              <a:rPr lang="en-US" sz="2800">
                <a:latin typeface="Book Antiqua" pitchFamily="18" charset="0"/>
              </a:rPr>
              <a:t>“[Trafficking in persons] is a violation of human rights; it is cruel and demeaning; it is linked to organized crime; it undermines our peacekeeping efforts; and it is incompatible with military core values”</a:t>
            </a:r>
          </a:p>
        </p:txBody>
      </p:sp>
      <p:pic>
        <p:nvPicPr>
          <p:cNvPr id="14341" name="Picture 1033" descr="dod logo"/>
          <p:cNvPicPr>
            <a:picLocks noChangeAspect="1" noChangeArrowheads="1"/>
          </p:cNvPicPr>
          <p:nvPr>
            <p:ph sz="half" idx="2"/>
          </p:nvPr>
        </p:nvPicPr>
        <p:blipFill>
          <a:blip r:embed="rId4" cstate="print"/>
          <a:srcRect/>
          <a:stretch>
            <a:fillRect/>
          </a:stretch>
        </p:blipFill>
        <p:spPr>
          <a:xfrm>
            <a:off x="5334000" y="2490788"/>
            <a:ext cx="2590800" cy="2590800"/>
          </a:xfr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5362" name="Slide Number Placeholder 6"/>
          <p:cNvSpPr>
            <a:spLocks noGrp="1"/>
          </p:cNvSpPr>
          <p:nvPr>
            <p:ph type="sldNum" sz="quarter" idx="12"/>
          </p:nvPr>
        </p:nvSpPr>
        <p:spPr>
          <a:noFill/>
        </p:spPr>
        <p:txBody>
          <a:bodyPr/>
          <a:lstStyle/>
          <a:p>
            <a:fld id="{F85D7B7B-9CD3-406B-9BF5-FA893C02D5C4}" type="slidenum">
              <a:rPr lang="en-US"/>
              <a:pPr/>
              <a:t>13</a:t>
            </a:fld>
            <a:endParaRPr lang="en-US"/>
          </a:p>
        </p:txBody>
      </p:sp>
      <p:sp>
        <p:nvSpPr>
          <p:cNvPr id="15363" name="Rectangle 2"/>
          <p:cNvSpPr>
            <a:spLocks noGrp="1" noChangeArrowheads="1"/>
          </p:cNvSpPr>
          <p:nvPr>
            <p:ph type="title"/>
          </p:nvPr>
        </p:nvSpPr>
        <p:spPr/>
        <p:txBody>
          <a:bodyPr/>
          <a:lstStyle/>
          <a:p>
            <a:pPr eaLnBrk="1" hangingPunct="1"/>
            <a:r>
              <a:rPr lang="en-US" smtClean="0"/>
              <a:t>U.S. Government Resolve</a:t>
            </a:r>
          </a:p>
        </p:txBody>
      </p:sp>
      <p:sp>
        <p:nvSpPr>
          <p:cNvPr id="15364" name="Rectangle 3"/>
          <p:cNvSpPr>
            <a:spLocks noGrp="1" noChangeArrowheads="1"/>
          </p:cNvSpPr>
          <p:nvPr>
            <p:ph type="body" sz="half" idx="1"/>
          </p:nvPr>
        </p:nvSpPr>
        <p:spPr/>
        <p:txBody>
          <a:bodyPr/>
          <a:lstStyle/>
          <a:p>
            <a:pPr marL="0" indent="0" eaLnBrk="1" hangingPunct="1">
              <a:buFontTx/>
              <a:buNone/>
            </a:pPr>
            <a:r>
              <a:rPr lang="en-US" b="1" smtClean="0"/>
              <a:t>September 16, 2004</a:t>
            </a:r>
          </a:p>
          <a:p>
            <a:pPr marL="0" indent="0" eaLnBrk="1" hangingPunct="1">
              <a:buFontTx/>
              <a:buNone/>
            </a:pPr>
            <a:r>
              <a:rPr lang="en-US" sz="2800" smtClean="0"/>
              <a:t>Secretary of Defense calls for commanders at all levels to ensure their units are trained to understand and recognize indicators of this serious crime</a:t>
            </a:r>
          </a:p>
        </p:txBody>
      </p:sp>
      <p:pic>
        <p:nvPicPr>
          <p:cNvPr id="15365" name="Picture 4" descr="dod logo"/>
          <p:cNvPicPr>
            <a:picLocks noChangeAspect="1" noChangeArrowheads="1"/>
          </p:cNvPicPr>
          <p:nvPr>
            <p:ph sz="half" idx="2"/>
          </p:nvPr>
        </p:nvPicPr>
        <p:blipFill>
          <a:blip r:embed="rId4" cstate="print"/>
          <a:srcRect/>
          <a:stretch>
            <a:fillRect/>
          </a:stretch>
        </p:blipFill>
        <p:spPr>
          <a:xfrm>
            <a:off x="5334000" y="2490788"/>
            <a:ext cx="2590800" cy="2590800"/>
          </a:xfr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6386" name="Slide Number Placeholder 6"/>
          <p:cNvSpPr>
            <a:spLocks noGrp="1"/>
          </p:cNvSpPr>
          <p:nvPr>
            <p:ph type="sldNum" sz="quarter" idx="12"/>
          </p:nvPr>
        </p:nvSpPr>
        <p:spPr>
          <a:noFill/>
        </p:spPr>
        <p:txBody>
          <a:bodyPr/>
          <a:lstStyle/>
          <a:p>
            <a:fld id="{716D8D19-4F6A-420F-8284-2DF8C76272C3}" type="slidenum">
              <a:rPr lang="en-US"/>
              <a:pPr/>
              <a:t>14</a:t>
            </a:fld>
            <a:endParaRPr lang="en-US"/>
          </a:p>
        </p:txBody>
      </p:sp>
      <p:sp>
        <p:nvSpPr>
          <p:cNvPr id="16387" name="Rectangle 2"/>
          <p:cNvSpPr>
            <a:spLocks noGrp="1" noChangeArrowheads="1"/>
          </p:cNvSpPr>
          <p:nvPr>
            <p:ph type="title"/>
          </p:nvPr>
        </p:nvSpPr>
        <p:spPr/>
        <p:txBody>
          <a:bodyPr/>
          <a:lstStyle/>
          <a:p>
            <a:pPr eaLnBrk="1" hangingPunct="1"/>
            <a:r>
              <a:rPr lang="en-US" smtClean="0"/>
              <a:t>U.S. Government Resolve</a:t>
            </a:r>
          </a:p>
        </p:txBody>
      </p:sp>
      <p:sp>
        <p:nvSpPr>
          <p:cNvPr id="16388" name="Rectangle 3"/>
          <p:cNvSpPr>
            <a:spLocks noGrp="1" noChangeArrowheads="1"/>
          </p:cNvSpPr>
          <p:nvPr>
            <p:ph type="body" sz="half" idx="1"/>
          </p:nvPr>
        </p:nvSpPr>
        <p:spPr/>
        <p:txBody>
          <a:bodyPr/>
          <a:lstStyle/>
          <a:p>
            <a:pPr marL="0" indent="0" eaLnBrk="1" hangingPunct="1">
              <a:buFontTx/>
              <a:buNone/>
            </a:pPr>
            <a:r>
              <a:rPr lang="en-US" b="1" smtClean="0"/>
              <a:t>February 16, 2007</a:t>
            </a:r>
          </a:p>
          <a:p>
            <a:pPr marL="0" indent="0" eaLnBrk="1" hangingPunct="1">
              <a:buFontTx/>
              <a:buNone/>
            </a:pPr>
            <a:r>
              <a:rPr lang="en-US" sz="2800" smtClean="0"/>
              <a:t>Department of Defense Instruction for Combating Trafficking in Persons assigns roles and responsibilities to all DoD components and incorporates the  2 policy memos </a:t>
            </a:r>
          </a:p>
        </p:txBody>
      </p:sp>
      <p:pic>
        <p:nvPicPr>
          <p:cNvPr id="16389" name="Picture 4" descr="dod logo"/>
          <p:cNvPicPr>
            <a:picLocks noChangeAspect="1" noChangeArrowheads="1"/>
          </p:cNvPicPr>
          <p:nvPr>
            <p:ph sz="half" idx="2"/>
          </p:nvPr>
        </p:nvPicPr>
        <p:blipFill>
          <a:blip r:embed="rId4" cstate="print"/>
          <a:srcRect/>
          <a:stretch>
            <a:fillRect/>
          </a:stretch>
        </p:blipFill>
        <p:spPr>
          <a:xfrm>
            <a:off x="5334000" y="2490788"/>
            <a:ext cx="2590800" cy="2590800"/>
          </a:xfr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7410" name="Slide Number Placeholder 6"/>
          <p:cNvSpPr>
            <a:spLocks noGrp="1"/>
          </p:cNvSpPr>
          <p:nvPr>
            <p:ph type="sldNum" sz="quarter" idx="12"/>
          </p:nvPr>
        </p:nvSpPr>
        <p:spPr>
          <a:noFill/>
        </p:spPr>
        <p:txBody>
          <a:bodyPr/>
          <a:lstStyle/>
          <a:p>
            <a:fld id="{BA0DC96F-6594-40F2-A971-908DF688E089}" type="slidenum">
              <a:rPr lang="en-US"/>
              <a:pPr/>
              <a:t>15</a:t>
            </a:fld>
            <a:endParaRPr lang="en-US"/>
          </a:p>
        </p:txBody>
      </p:sp>
      <p:sp>
        <p:nvSpPr>
          <p:cNvPr id="17411" name="Rectangle 2"/>
          <p:cNvSpPr>
            <a:spLocks noGrp="1" noChangeArrowheads="1"/>
          </p:cNvSpPr>
          <p:nvPr>
            <p:ph type="title"/>
          </p:nvPr>
        </p:nvSpPr>
        <p:spPr/>
        <p:txBody>
          <a:bodyPr/>
          <a:lstStyle/>
          <a:p>
            <a:pPr eaLnBrk="1" hangingPunct="1"/>
            <a:r>
              <a:rPr lang="en-US" smtClean="0"/>
              <a:t>Forward Progress</a:t>
            </a:r>
          </a:p>
        </p:txBody>
      </p:sp>
      <p:sp>
        <p:nvSpPr>
          <p:cNvPr id="17412" name="Text Box 4"/>
          <p:cNvSpPr txBox="1">
            <a:spLocks noChangeArrowheads="1"/>
          </p:cNvSpPr>
          <p:nvPr/>
        </p:nvSpPr>
        <p:spPr bwMode="auto">
          <a:xfrm>
            <a:off x="533400" y="1524000"/>
            <a:ext cx="8077200" cy="4478338"/>
          </a:xfrm>
          <a:prstGeom prst="rect">
            <a:avLst/>
          </a:prstGeom>
          <a:noFill/>
          <a:ln w="12700">
            <a:noFill/>
            <a:miter lim="800000"/>
            <a:headEnd type="none" w="sm" len="sm"/>
            <a:tailEnd type="none" w="sm" len="sm"/>
          </a:ln>
        </p:spPr>
        <p:txBody>
          <a:bodyPr>
            <a:spAutoFit/>
          </a:bodyPr>
          <a:lstStyle/>
          <a:p>
            <a:pPr algn="ctr"/>
            <a:r>
              <a:rPr lang="en-US" sz="3200">
                <a:solidFill>
                  <a:srgbClr val="CC0000"/>
                </a:solidFill>
              </a:rPr>
              <a:t>You have the opportunity to create</a:t>
            </a:r>
          </a:p>
          <a:p>
            <a:pPr algn="ctr"/>
            <a:r>
              <a:rPr lang="en-US" sz="3200" b="1">
                <a:solidFill>
                  <a:srgbClr val="CC0000"/>
                </a:solidFill>
              </a:rPr>
              <a:t>positive change</a:t>
            </a:r>
          </a:p>
          <a:p>
            <a:pPr algn="ctr"/>
            <a:endParaRPr lang="en-US" sz="3200" b="1">
              <a:solidFill>
                <a:srgbClr val="CC0000"/>
              </a:solidFill>
            </a:endParaRPr>
          </a:p>
          <a:p>
            <a:pPr algn="ctr"/>
            <a:endParaRPr lang="en-US" sz="3200" b="1">
              <a:solidFill>
                <a:srgbClr val="CC0000"/>
              </a:solidFill>
            </a:endParaRPr>
          </a:p>
          <a:p>
            <a:pPr algn="ctr"/>
            <a:endParaRPr lang="en-US" sz="3200" b="1">
              <a:solidFill>
                <a:srgbClr val="CC0000"/>
              </a:solidFill>
            </a:endParaRPr>
          </a:p>
          <a:p>
            <a:pPr algn="ctr"/>
            <a:endParaRPr lang="en-US" sz="3200" b="1">
              <a:solidFill>
                <a:srgbClr val="CC0000"/>
              </a:solidFill>
            </a:endParaRPr>
          </a:p>
          <a:p>
            <a:pPr algn="ctr"/>
            <a:endParaRPr lang="en-US" sz="3200" b="1">
              <a:solidFill>
                <a:srgbClr val="CC0000"/>
              </a:solidFill>
            </a:endParaRPr>
          </a:p>
          <a:p>
            <a:pPr algn="ctr"/>
            <a:endParaRPr lang="en-US" sz="3200" b="1">
              <a:solidFill>
                <a:srgbClr val="CC0000"/>
              </a:solidFill>
            </a:endParaRPr>
          </a:p>
          <a:p>
            <a:pPr algn="ctr"/>
            <a:r>
              <a:rPr lang="en-US" sz="3200">
                <a:solidFill>
                  <a:srgbClr val="CC0000"/>
                </a:solidFill>
              </a:rPr>
              <a:t>The following presentation will show you how</a:t>
            </a:r>
          </a:p>
        </p:txBody>
      </p:sp>
      <p:pic>
        <p:nvPicPr>
          <p:cNvPr id="17413" name="Picture 5" descr="kids"/>
          <p:cNvPicPr>
            <a:picLocks noChangeAspect="1" noChangeArrowheads="1"/>
          </p:cNvPicPr>
          <p:nvPr>
            <p:ph sz="half" idx="2"/>
          </p:nvPr>
        </p:nvPicPr>
        <p:blipFill>
          <a:blip r:embed="rId4" cstate="print"/>
          <a:srcRect/>
          <a:stretch>
            <a:fillRect/>
          </a:stretch>
        </p:blipFill>
        <p:spPr>
          <a:xfrm>
            <a:off x="2832100" y="2825750"/>
            <a:ext cx="3462338" cy="2355850"/>
          </a:xfrm>
          <a:noFill/>
        </p:spPr>
      </p:pic>
      <p:sp>
        <p:nvSpPr>
          <p:cNvPr id="17414" name="Text Box 7"/>
          <p:cNvSpPr txBox="1">
            <a:spLocks noChangeArrowheads="1"/>
          </p:cNvSpPr>
          <p:nvPr/>
        </p:nvSpPr>
        <p:spPr bwMode="auto">
          <a:xfrm>
            <a:off x="4457700" y="5168900"/>
            <a:ext cx="1793875" cy="244475"/>
          </a:xfrm>
          <a:prstGeom prst="rect">
            <a:avLst/>
          </a:prstGeom>
          <a:noFill/>
          <a:ln w="12700">
            <a:noFill/>
            <a:miter lim="800000"/>
            <a:headEnd type="none" w="sm" len="sm"/>
            <a:tailEnd type="none" w="sm" len="sm"/>
          </a:ln>
        </p:spPr>
        <p:txBody>
          <a:bodyPr wrap="none">
            <a:spAutoFit/>
          </a:bodyPr>
          <a:lstStyle/>
          <a:p>
            <a:r>
              <a:rPr lang="en-US" sz="1000" i="1">
                <a:latin typeface="Arial Narrow" pitchFamily="34" charset="0"/>
              </a:rPr>
              <a:t>Photo Credit: Human Rights Watch</a:t>
            </a:r>
            <a:endParaRPr lang="en-US" sz="1000">
              <a:latin typeface="Arial Narrow"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4E99CEC2-360E-4BA2-9F39-07751431BDC8}" type="slidenum">
              <a:rPr lang="en-US"/>
              <a:pPr/>
              <a:t>16</a:t>
            </a:fld>
            <a:endParaRPr lang="en-US"/>
          </a:p>
        </p:txBody>
      </p:sp>
      <p:sp>
        <p:nvSpPr>
          <p:cNvPr id="18435" name="Rectangle 7"/>
          <p:cNvSpPr>
            <a:spLocks noChangeArrowheads="1"/>
          </p:cNvSpPr>
          <p:nvPr/>
        </p:nvSpPr>
        <p:spPr bwMode="auto">
          <a:xfrm>
            <a:off x="304800" y="1371600"/>
            <a:ext cx="8534400" cy="685800"/>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18436" name="Rectangle 8"/>
          <p:cNvSpPr>
            <a:spLocks noGrp="1" noChangeArrowheads="1"/>
          </p:cNvSpPr>
          <p:nvPr>
            <p:ph type="title"/>
          </p:nvPr>
        </p:nvSpPr>
        <p:spPr>
          <a:xfrm>
            <a:off x="457200" y="4876800"/>
            <a:ext cx="8229600" cy="1143000"/>
          </a:xfrm>
        </p:spPr>
        <p:txBody>
          <a:bodyPr/>
          <a:lstStyle/>
          <a:p>
            <a:pPr eaLnBrk="1" hangingPunct="1"/>
            <a:r>
              <a:rPr lang="en-US" sz="4000" smtClean="0">
                <a:solidFill>
                  <a:schemeClr val="tx1"/>
                </a:solidFill>
                <a:latin typeface="Georgia" pitchFamily="18" charset="0"/>
              </a:rPr>
              <a:t>TRAFFICKING PHENOMENON</a:t>
            </a:r>
          </a:p>
        </p:txBody>
      </p:sp>
      <p:sp>
        <p:nvSpPr>
          <p:cNvPr id="18437" name="Rectangle 20"/>
          <p:cNvSpPr>
            <a:spLocks noChangeArrowheads="1"/>
          </p:cNvSpPr>
          <p:nvPr/>
        </p:nvSpPr>
        <p:spPr bwMode="auto">
          <a:xfrm>
            <a:off x="5556250" y="4943475"/>
            <a:ext cx="1439863" cy="244475"/>
          </a:xfrm>
          <a:prstGeom prst="rect">
            <a:avLst/>
          </a:prstGeom>
          <a:noFill/>
          <a:ln w="12700">
            <a:noFill/>
            <a:miter lim="800000"/>
            <a:headEnd type="none" w="sm" len="sm"/>
            <a:tailEnd type="none" w="sm" len="sm"/>
          </a:ln>
        </p:spPr>
        <p:txBody>
          <a:bodyPr wrap="none">
            <a:spAutoFit/>
          </a:bodyPr>
          <a:lstStyle/>
          <a:p>
            <a:r>
              <a:rPr lang="en-US" sz="1000" i="1">
                <a:latin typeface="Arial Narrow" pitchFamily="34" charset="0"/>
              </a:rPr>
              <a:t>Photo Credit: Dept of Labor</a:t>
            </a:r>
          </a:p>
        </p:txBody>
      </p:sp>
      <p:pic>
        <p:nvPicPr>
          <p:cNvPr id="18438" name="Picture 27"/>
          <p:cNvPicPr>
            <a:picLocks noChangeAspect="1" noChangeArrowheads="1"/>
          </p:cNvPicPr>
          <p:nvPr>
            <p:ph idx="1"/>
          </p:nvPr>
        </p:nvPicPr>
        <p:blipFill>
          <a:blip r:embed="rId3" cstate="print"/>
          <a:srcRect/>
          <a:stretch>
            <a:fillRect/>
          </a:stretch>
        </p:blipFill>
        <p:spPr>
          <a:xfrm>
            <a:off x="1822450" y="1447800"/>
            <a:ext cx="5264150" cy="3497263"/>
          </a:xfr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0791DD4C-586D-437C-9495-8AA161DCCC97}" type="slidenum">
              <a:rPr lang="en-US"/>
              <a:pPr/>
              <a:t>17</a:t>
            </a:fld>
            <a:endParaRPr lang="en-US"/>
          </a:p>
        </p:txBody>
      </p:sp>
      <p:sp>
        <p:nvSpPr>
          <p:cNvPr id="19459" name="Rectangle 2"/>
          <p:cNvSpPr>
            <a:spLocks noGrp="1" noChangeArrowheads="1"/>
          </p:cNvSpPr>
          <p:nvPr>
            <p:ph type="title"/>
          </p:nvPr>
        </p:nvSpPr>
        <p:spPr/>
        <p:txBody>
          <a:bodyPr/>
          <a:lstStyle/>
          <a:p>
            <a:pPr eaLnBrk="1" hangingPunct="1"/>
            <a:r>
              <a:rPr lang="en-US" smtClean="0"/>
              <a:t>Poverty is So Miserable…</a:t>
            </a:r>
          </a:p>
        </p:txBody>
      </p:sp>
      <p:sp>
        <p:nvSpPr>
          <p:cNvPr id="19460" name="Rectangle 3"/>
          <p:cNvSpPr>
            <a:spLocks noGrp="1" noChangeArrowheads="1"/>
          </p:cNvSpPr>
          <p:nvPr>
            <p:ph type="body" idx="1"/>
          </p:nvPr>
        </p:nvSpPr>
        <p:spPr>
          <a:xfrm>
            <a:off x="533400" y="1524000"/>
            <a:ext cx="8077200" cy="4114800"/>
          </a:xfrm>
        </p:spPr>
        <p:txBody>
          <a:bodyPr/>
          <a:lstStyle/>
          <a:p>
            <a:pPr marL="0" indent="0" eaLnBrk="1" hangingPunct="1">
              <a:buClr>
                <a:schemeClr val="tx1"/>
              </a:buClr>
              <a:buFontTx/>
              <a:buNone/>
            </a:pPr>
            <a:r>
              <a:rPr lang="en-US" sz="2800" smtClean="0"/>
              <a:t>“I was desperate. When they offered work, I had no choice but to accept. Soon after my arrival in Japan, I realized that I had been sold. My life after that was like that of an animal.”</a:t>
            </a:r>
          </a:p>
          <a:p>
            <a:pPr marL="0" indent="0" eaLnBrk="1" hangingPunct="1">
              <a:buClr>
                <a:schemeClr val="tx1"/>
              </a:buClr>
              <a:buFontTx/>
              <a:buNone/>
            </a:pPr>
            <a:endParaRPr lang="en-US" sz="2800" smtClean="0"/>
          </a:p>
          <a:p>
            <a:pPr marL="0" indent="0" eaLnBrk="1" hangingPunct="1">
              <a:buClr>
                <a:schemeClr val="tx1"/>
              </a:buClr>
              <a:buFontTx/>
              <a:buNone/>
            </a:pPr>
            <a:r>
              <a:rPr lang="en-US" sz="2800" smtClean="0"/>
              <a:t>“I was sold three more times and forced to have sex everyday. My owner threatened that wherever I escaped to, I would be traced and killed and so would my parents in Thailand.”</a:t>
            </a:r>
          </a:p>
        </p:txBody>
      </p:sp>
      <p:sp>
        <p:nvSpPr>
          <p:cNvPr id="19461" name="Text Box 4"/>
          <p:cNvSpPr txBox="1">
            <a:spLocks noChangeArrowheads="1"/>
          </p:cNvSpPr>
          <p:nvPr/>
        </p:nvSpPr>
        <p:spPr bwMode="auto">
          <a:xfrm>
            <a:off x="533400" y="5867400"/>
            <a:ext cx="5467350" cy="730250"/>
          </a:xfrm>
          <a:prstGeom prst="rect">
            <a:avLst/>
          </a:prstGeom>
          <a:noFill/>
          <a:ln w="12700">
            <a:noFill/>
            <a:miter lim="800000"/>
            <a:headEnd type="none" w="sm" len="sm"/>
            <a:tailEnd type="none" w="sm" len="sm"/>
          </a:ln>
        </p:spPr>
        <p:txBody>
          <a:bodyPr>
            <a:spAutoFit/>
          </a:bodyPr>
          <a:lstStyle/>
          <a:p>
            <a:r>
              <a:rPr lang="en-US" sz="1400" b="1">
                <a:latin typeface="Book Antiqua" pitchFamily="18" charset="0"/>
              </a:rPr>
              <a:t>“Set me free: Women immigrants often forced into prostitution,” </a:t>
            </a:r>
          </a:p>
          <a:p>
            <a:r>
              <a:rPr lang="en-US" sz="1400" b="1">
                <a:latin typeface="Book Antiqua" pitchFamily="18" charset="0"/>
              </a:rPr>
              <a:t>New Internationalist, Siriporn Skrobanek, September 1998</a:t>
            </a:r>
            <a:endParaRPr lang="en-US" sz="1400">
              <a:latin typeface="Book Antiqua" pitchFamily="18" charset="0"/>
            </a:endParaRPr>
          </a:p>
          <a:p>
            <a:endParaRPr lang="en-US" sz="1400">
              <a:latin typeface="Book Antiqua" pitchFamily="18"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p>
            <a:fld id="{9A16673B-9F09-4C94-98C4-A89548676152}" type="slidenum">
              <a:rPr lang="en-US"/>
              <a:pPr/>
              <a:t>18</a:t>
            </a:fld>
            <a:endParaRPr lang="en-US"/>
          </a:p>
        </p:txBody>
      </p:sp>
      <p:sp>
        <p:nvSpPr>
          <p:cNvPr id="20483" name="Rectangle 6"/>
          <p:cNvSpPr>
            <a:spLocks noGrp="1" noChangeArrowheads="1"/>
          </p:cNvSpPr>
          <p:nvPr>
            <p:ph type="title"/>
          </p:nvPr>
        </p:nvSpPr>
        <p:spPr/>
        <p:txBody>
          <a:bodyPr/>
          <a:lstStyle/>
          <a:p>
            <a:pPr eaLnBrk="1" hangingPunct="1"/>
            <a:r>
              <a:rPr lang="en-US" smtClean="0"/>
              <a:t>Trafficking Phenomenon</a:t>
            </a:r>
          </a:p>
        </p:txBody>
      </p:sp>
      <p:sp>
        <p:nvSpPr>
          <p:cNvPr id="20484" name="Rectangle 7"/>
          <p:cNvSpPr>
            <a:spLocks noGrp="1" noChangeArrowheads="1"/>
          </p:cNvSpPr>
          <p:nvPr>
            <p:ph type="body" idx="1"/>
          </p:nvPr>
        </p:nvSpPr>
        <p:spPr>
          <a:xfrm>
            <a:off x="533400" y="1524000"/>
            <a:ext cx="8001000" cy="4525963"/>
          </a:xfrm>
        </p:spPr>
        <p:txBody>
          <a:bodyPr/>
          <a:lstStyle/>
          <a:p>
            <a:pPr marL="0" indent="0" eaLnBrk="1" hangingPunct="1">
              <a:buClr>
                <a:schemeClr val="tx1"/>
              </a:buClr>
              <a:buFontTx/>
              <a:buNone/>
            </a:pPr>
            <a:r>
              <a:rPr lang="en-US" smtClean="0"/>
              <a:t>Objectives</a:t>
            </a:r>
          </a:p>
          <a:p>
            <a:pPr marL="914400" lvl="1" indent="-457200" eaLnBrk="1" hangingPunct="1"/>
            <a:r>
              <a:rPr lang="en-US" smtClean="0"/>
              <a:t>Be able to define trafficking in persons</a:t>
            </a:r>
          </a:p>
          <a:p>
            <a:pPr marL="914400" lvl="1" indent="-457200" eaLnBrk="1" hangingPunct="1"/>
            <a:r>
              <a:rPr lang="en-US" smtClean="0"/>
              <a:t>Be aware of the origins of trafficking in persons</a:t>
            </a:r>
          </a:p>
          <a:p>
            <a:pPr marL="914400" lvl="1" indent="-457200" eaLnBrk="1" hangingPunct="1"/>
            <a:r>
              <a:rPr lang="en-US" b="1" smtClean="0"/>
              <a:t>Be able to identify behaviors of the perpetrators of this problem</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2B6C775C-F718-481B-BD2F-029D88144CC2}" type="slidenum">
              <a:rPr lang="en-US"/>
              <a:pPr/>
              <a:t>19</a:t>
            </a:fld>
            <a:endParaRPr lang="en-US"/>
          </a:p>
        </p:txBody>
      </p:sp>
      <p:sp>
        <p:nvSpPr>
          <p:cNvPr id="21507" name="Rectangle 6"/>
          <p:cNvSpPr>
            <a:spLocks noGrp="1" noChangeArrowheads="1"/>
          </p:cNvSpPr>
          <p:nvPr>
            <p:ph type="title"/>
          </p:nvPr>
        </p:nvSpPr>
        <p:spPr/>
        <p:txBody>
          <a:bodyPr/>
          <a:lstStyle/>
          <a:p>
            <a:pPr eaLnBrk="1" hangingPunct="1"/>
            <a:r>
              <a:rPr lang="en-US" smtClean="0"/>
              <a:t>What is Trafficking in Persons?</a:t>
            </a:r>
          </a:p>
        </p:txBody>
      </p:sp>
      <p:sp>
        <p:nvSpPr>
          <p:cNvPr id="21508" name="Rectangle 7"/>
          <p:cNvSpPr>
            <a:spLocks noGrp="1" noChangeArrowheads="1"/>
          </p:cNvSpPr>
          <p:nvPr>
            <p:ph type="body" idx="1"/>
          </p:nvPr>
        </p:nvSpPr>
        <p:spPr/>
        <p:txBody>
          <a:bodyPr/>
          <a:lstStyle/>
          <a:p>
            <a:pPr marL="0" indent="1588" eaLnBrk="1" hangingPunct="1">
              <a:buClr>
                <a:schemeClr val="tx1"/>
              </a:buClr>
              <a:buFontTx/>
              <a:buNone/>
            </a:pPr>
            <a:r>
              <a:rPr lang="en-US" smtClean="0"/>
              <a:t>The United Nations defines trafficking as:</a:t>
            </a:r>
          </a:p>
          <a:p>
            <a:pPr marL="0" indent="1588" eaLnBrk="1" hangingPunct="1">
              <a:buFontTx/>
              <a:buNone/>
            </a:pPr>
            <a:endParaRPr lang="en-US" smtClean="0"/>
          </a:p>
          <a:p>
            <a:pPr marL="0" indent="1588" eaLnBrk="1" hangingPunct="1">
              <a:buFontTx/>
              <a:buNone/>
            </a:pPr>
            <a:r>
              <a:rPr lang="en-US" smtClean="0"/>
              <a:t>Recruitment, transportation, transfer, harboring or receipt of persons. . .</a:t>
            </a:r>
          </a:p>
          <a:p>
            <a:pPr marL="0" indent="1588" eaLnBrk="1" hangingPunct="1">
              <a:buFontTx/>
              <a:buNone/>
            </a:pPr>
            <a:endParaRPr lang="en-US" smtClean="0"/>
          </a:p>
          <a:p>
            <a:pPr marL="0" indent="1588" eaLnBrk="1" hangingPunct="1">
              <a:buFontTx/>
              <a:buNone/>
            </a:pPr>
            <a:r>
              <a:rPr lang="en-US" smtClean="0"/>
              <a:t>By means of the threat, use of force, coercion, abduction, fraud, deception, abuse or exploitation</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p>
            <a:fld id="{2BA81ED2-769F-44EF-A058-57F6E488B146}" type="slidenum">
              <a:rPr lang="en-US"/>
              <a:pPr/>
              <a:t>2</a:t>
            </a:fld>
            <a:endParaRPr lang="en-US"/>
          </a:p>
        </p:txBody>
      </p:sp>
      <p:sp>
        <p:nvSpPr>
          <p:cNvPr id="4099" name="Rectangle 2"/>
          <p:cNvSpPr>
            <a:spLocks noGrp="1" noChangeArrowheads="1"/>
          </p:cNvSpPr>
          <p:nvPr>
            <p:ph type="title"/>
          </p:nvPr>
        </p:nvSpPr>
        <p:spPr/>
        <p:txBody>
          <a:bodyPr/>
          <a:lstStyle/>
          <a:p>
            <a:pPr eaLnBrk="1" hangingPunct="1"/>
            <a:r>
              <a:rPr lang="en-US" smtClean="0"/>
              <a:t>It Was Late Afternoon…</a:t>
            </a:r>
          </a:p>
        </p:txBody>
      </p:sp>
      <p:sp>
        <p:nvSpPr>
          <p:cNvPr id="4100" name="Rectangle 3"/>
          <p:cNvSpPr>
            <a:spLocks noGrp="1" noChangeArrowheads="1"/>
          </p:cNvSpPr>
          <p:nvPr>
            <p:ph type="body" idx="1"/>
          </p:nvPr>
        </p:nvSpPr>
        <p:spPr>
          <a:xfrm>
            <a:off x="533400" y="1524000"/>
            <a:ext cx="8077200" cy="4648200"/>
          </a:xfrm>
        </p:spPr>
        <p:txBody>
          <a:bodyPr/>
          <a:lstStyle/>
          <a:p>
            <a:pPr marL="0" indent="0" eaLnBrk="1" hangingPunct="1">
              <a:buFontTx/>
              <a:buNone/>
            </a:pPr>
            <a:r>
              <a:rPr lang="en-US" sz="2800" smtClean="0"/>
              <a:t>“I was washing dishes at the river with six other girls. We tried to run, but they caught us. Three girls resisted. To punish them, they cut off their ears. They knifed out their eyes. Then they killed them.” </a:t>
            </a:r>
          </a:p>
          <a:p>
            <a:pPr marL="0" indent="0" eaLnBrk="1" hangingPunct="1">
              <a:buFontTx/>
              <a:buNone/>
            </a:pPr>
            <a:endParaRPr lang="en-US" sz="2800" smtClean="0"/>
          </a:p>
          <a:p>
            <a:pPr marL="0" indent="0" eaLnBrk="1" hangingPunct="1">
              <a:buFontTx/>
              <a:buNone/>
            </a:pPr>
            <a:r>
              <a:rPr lang="en-US" sz="2800" smtClean="0"/>
              <a:t>“I was so afraid, I couldn’t move. They said if we struggled, they would kill us too. They raped us. They held me down. It was the first time I had sex.”</a:t>
            </a:r>
          </a:p>
        </p:txBody>
      </p:sp>
      <p:sp>
        <p:nvSpPr>
          <p:cNvPr id="4101" name="Text Box 4"/>
          <p:cNvSpPr txBox="1">
            <a:spLocks noChangeArrowheads="1"/>
          </p:cNvSpPr>
          <p:nvPr/>
        </p:nvSpPr>
        <p:spPr bwMode="auto">
          <a:xfrm>
            <a:off x="533400" y="6096000"/>
            <a:ext cx="5124450" cy="304800"/>
          </a:xfrm>
          <a:prstGeom prst="rect">
            <a:avLst/>
          </a:prstGeom>
          <a:noFill/>
          <a:ln w="12700">
            <a:noFill/>
            <a:miter lim="800000"/>
            <a:headEnd type="none" w="sm" len="sm"/>
            <a:tailEnd type="none" w="sm" len="sm"/>
          </a:ln>
        </p:spPr>
        <p:txBody>
          <a:bodyPr wrap="none">
            <a:spAutoFit/>
          </a:bodyPr>
          <a:lstStyle/>
          <a:p>
            <a:r>
              <a:rPr lang="en-US" sz="1400" b="1"/>
              <a:t>“Sierra Leone is No Place to be Young,” NY Times, Feb. 14, 1999</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Slide Number Placeholder 6"/>
          <p:cNvSpPr>
            <a:spLocks noGrp="1"/>
          </p:cNvSpPr>
          <p:nvPr>
            <p:ph type="sldNum" sz="quarter" idx="12"/>
          </p:nvPr>
        </p:nvSpPr>
        <p:spPr>
          <a:noFill/>
        </p:spPr>
        <p:txBody>
          <a:bodyPr/>
          <a:lstStyle/>
          <a:p>
            <a:fld id="{F74A15F4-370F-4033-8370-650A7BC167A2}" type="slidenum">
              <a:rPr lang="en-US"/>
              <a:pPr/>
              <a:t>20</a:t>
            </a:fld>
            <a:endParaRPr lang="en-US"/>
          </a:p>
        </p:txBody>
      </p:sp>
      <p:sp>
        <p:nvSpPr>
          <p:cNvPr id="22531" name="Rectangle 2"/>
          <p:cNvSpPr>
            <a:spLocks noGrp="1" noChangeArrowheads="1"/>
          </p:cNvSpPr>
          <p:nvPr>
            <p:ph type="title"/>
          </p:nvPr>
        </p:nvSpPr>
        <p:spPr/>
        <p:txBody>
          <a:bodyPr/>
          <a:lstStyle/>
          <a:p>
            <a:pPr eaLnBrk="1" hangingPunct="1"/>
            <a:r>
              <a:rPr lang="en-US" smtClean="0"/>
              <a:t>Trafficking is…</a:t>
            </a:r>
          </a:p>
        </p:txBody>
      </p:sp>
      <p:sp>
        <p:nvSpPr>
          <p:cNvPr id="22532" name="Rectangle 3"/>
          <p:cNvSpPr>
            <a:spLocks noGrp="1" noChangeArrowheads="1"/>
          </p:cNvSpPr>
          <p:nvPr>
            <p:ph type="body" sz="half" idx="1"/>
          </p:nvPr>
        </p:nvSpPr>
        <p:spPr>
          <a:xfrm>
            <a:off x="533400" y="1524000"/>
            <a:ext cx="8077200" cy="2362200"/>
          </a:xfrm>
        </p:spPr>
        <p:txBody>
          <a:bodyPr/>
          <a:lstStyle/>
          <a:p>
            <a:pPr marL="457200" indent="-457200" eaLnBrk="1" hangingPunct="1"/>
            <a:r>
              <a:rPr lang="en-US" smtClean="0"/>
              <a:t>Holding and/or transporting people against their will</a:t>
            </a:r>
          </a:p>
          <a:p>
            <a:pPr marL="457200" indent="-457200" eaLnBrk="1" hangingPunct="1"/>
            <a:r>
              <a:rPr lang="en-US" smtClean="0"/>
              <a:t>Forcing people into servitude through violence and/or deception</a:t>
            </a:r>
          </a:p>
        </p:txBody>
      </p:sp>
      <p:pic>
        <p:nvPicPr>
          <p:cNvPr id="22533" name="Picture 12" descr="tip_agenda"/>
          <p:cNvPicPr>
            <a:picLocks noChangeAspect="1" noChangeArrowheads="1"/>
          </p:cNvPicPr>
          <p:nvPr>
            <p:ph sz="half" idx="2"/>
          </p:nvPr>
        </p:nvPicPr>
        <p:blipFill>
          <a:blip r:embed="rId4" cstate="print"/>
          <a:srcRect/>
          <a:stretch>
            <a:fillRect/>
          </a:stretch>
        </p:blipFill>
        <p:spPr>
          <a:xfrm>
            <a:off x="2057400" y="4087813"/>
            <a:ext cx="5016500" cy="2008187"/>
          </a:xfr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3554" name="Slide Number Placeholder 6"/>
          <p:cNvSpPr>
            <a:spLocks noGrp="1"/>
          </p:cNvSpPr>
          <p:nvPr>
            <p:ph type="sldNum" sz="quarter" idx="12"/>
          </p:nvPr>
        </p:nvSpPr>
        <p:spPr>
          <a:noFill/>
        </p:spPr>
        <p:txBody>
          <a:bodyPr/>
          <a:lstStyle/>
          <a:p>
            <a:fld id="{0C9039A2-F799-4925-8448-C4FA9AC9A291}" type="slidenum">
              <a:rPr lang="en-US"/>
              <a:pPr/>
              <a:t>21</a:t>
            </a:fld>
            <a:endParaRPr lang="en-US"/>
          </a:p>
        </p:txBody>
      </p:sp>
      <p:sp>
        <p:nvSpPr>
          <p:cNvPr id="23555" name="Rectangle 2"/>
          <p:cNvSpPr>
            <a:spLocks noGrp="1" noChangeArrowheads="1"/>
          </p:cNvSpPr>
          <p:nvPr>
            <p:ph type="title"/>
          </p:nvPr>
        </p:nvSpPr>
        <p:spPr/>
        <p:txBody>
          <a:bodyPr/>
          <a:lstStyle/>
          <a:p>
            <a:pPr eaLnBrk="1" hangingPunct="1"/>
            <a:r>
              <a:rPr lang="en-US" smtClean="0"/>
              <a:t>Trafficking is…</a:t>
            </a:r>
          </a:p>
        </p:txBody>
      </p:sp>
      <p:sp>
        <p:nvSpPr>
          <p:cNvPr id="23556" name="Rectangle 3"/>
          <p:cNvSpPr>
            <a:spLocks noGrp="1" noChangeArrowheads="1"/>
          </p:cNvSpPr>
          <p:nvPr>
            <p:ph type="body" sz="half" idx="1"/>
          </p:nvPr>
        </p:nvSpPr>
        <p:spPr>
          <a:xfrm>
            <a:off x="533400" y="1524000"/>
            <a:ext cx="8077200" cy="2362200"/>
          </a:xfrm>
        </p:spPr>
        <p:txBody>
          <a:bodyPr/>
          <a:lstStyle/>
          <a:p>
            <a:pPr marL="457200" indent="-457200" eaLnBrk="1" hangingPunct="1"/>
            <a:r>
              <a:rPr lang="en-US" smtClean="0"/>
              <a:t>Buying or selling human beings</a:t>
            </a:r>
          </a:p>
          <a:p>
            <a:pPr marL="457200" indent="-457200" eaLnBrk="1" hangingPunct="1"/>
            <a:r>
              <a:rPr lang="en-US" smtClean="0"/>
              <a:t>Supporting the above by hiring forced prostitutes or patronizing forced labor establishments</a:t>
            </a:r>
          </a:p>
        </p:txBody>
      </p:sp>
      <p:pic>
        <p:nvPicPr>
          <p:cNvPr id="23557" name="Picture 4" descr="girl2"/>
          <p:cNvPicPr>
            <a:picLocks noChangeAspect="1" noChangeArrowheads="1"/>
          </p:cNvPicPr>
          <p:nvPr>
            <p:ph sz="half" idx="2"/>
          </p:nvPr>
        </p:nvPicPr>
        <p:blipFill>
          <a:blip r:embed="rId4" cstate="print"/>
          <a:srcRect/>
          <a:stretch>
            <a:fillRect/>
          </a:stretch>
        </p:blipFill>
        <p:spPr>
          <a:xfrm>
            <a:off x="2349500" y="3836988"/>
            <a:ext cx="4343400" cy="2487612"/>
          </a:xfrm>
          <a:noFill/>
        </p:spPr>
      </p:pic>
      <p:sp>
        <p:nvSpPr>
          <p:cNvPr id="23558" name="Text Box 6"/>
          <p:cNvSpPr txBox="1">
            <a:spLocks noChangeArrowheads="1"/>
          </p:cNvSpPr>
          <p:nvPr/>
        </p:nvSpPr>
        <p:spPr bwMode="auto">
          <a:xfrm rot="-5400000">
            <a:off x="6217444" y="5580856"/>
            <a:ext cx="1195388" cy="244475"/>
          </a:xfrm>
          <a:prstGeom prst="rect">
            <a:avLst/>
          </a:prstGeom>
          <a:noFill/>
          <a:ln w="12700">
            <a:noFill/>
            <a:miter lim="800000"/>
            <a:headEnd type="none" w="sm" len="sm"/>
            <a:tailEnd type="none" w="sm" len="sm"/>
          </a:ln>
        </p:spPr>
        <p:txBody>
          <a:bodyPr wrap="none">
            <a:spAutoFit/>
          </a:bodyPr>
          <a:lstStyle/>
          <a:p>
            <a:r>
              <a:rPr lang="en-US" sz="1000" i="1">
                <a:latin typeface="Arial Narrow" pitchFamily="34" charset="0"/>
              </a:rPr>
              <a:t>Photo Credit: UNODC</a:t>
            </a:r>
            <a:endParaRPr lang="en-US" sz="1000">
              <a:latin typeface="Arial Narrow"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4578" name="Slide Number Placeholder 6"/>
          <p:cNvSpPr>
            <a:spLocks noGrp="1"/>
          </p:cNvSpPr>
          <p:nvPr>
            <p:ph type="sldNum" sz="quarter" idx="12"/>
          </p:nvPr>
        </p:nvSpPr>
        <p:spPr>
          <a:noFill/>
        </p:spPr>
        <p:txBody>
          <a:bodyPr/>
          <a:lstStyle/>
          <a:p>
            <a:fld id="{7AF94C7D-3BB0-4EAE-9CCA-40BECD3C20E7}" type="slidenum">
              <a:rPr lang="en-US"/>
              <a:pPr/>
              <a:t>22</a:t>
            </a:fld>
            <a:endParaRPr lang="en-US"/>
          </a:p>
        </p:txBody>
      </p:sp>
      <p:sp>
        <p:nvSpPr>
          <p:cNvPr id="24579" name="Rectangle 6"/>
          <p:cNvSpPr>
            <a:spLocks noGrp="1" noChangeArrowheads="1"/>
          </p:cNvSpPr>
          <p:nvPr>
            <p:ph type="title"/>
          </p:nvPr>
        </p:nvSpPr>
        <p:spPr/>
        <p:txBody>
          <a:bodyPr/>
          <a:lstStyle/>
          <a:p>
            <a:pPr eaLnBrk="1" hangingPunct="1"/>
            <a:r>
              <a:rPr lang="en-US" smtClean="0"/>
              <a:t>Vocabulary</a:t>
            </a:r>
          </a:p>
        </p:txBody>
      </p:sp>
      <p:sp>
        <p:nvSpPr>
          <p:cNvPr id="24580" name="Rectangle 7"/>
          <p:cNvSpPr>
            <a:spLocks noGrp="1" noChangeArrowheads="1"/>
          </p:cNvSpPr>
          <p:nvPr>
            <p:ph type="body" sz="half" idx="1"/>
          </p:nvPr>
        </p:nvSpPr>
        <p:spPr>
          <a:xfrm>
            <a:off x="533400" y="1524000"/>
            <a:ext cx="3429000" cy="4525963"/>
          </a:xfrm>
        </p:spPr>
        <p:txBody>
          <a:bodyPr/>
          <a:lstStyle/>
          <a:p>
            <a:pPr marL="457200" indent="-457200" eaLnBrk="1" hangingPunct="1"/>
            <a:r>
              <a:rPr lang="en-US" smtClean="0"/>
              <a:t>Involuntary Servitude</a:t>
            </a:r>
          </a:p>
          <a:p>
            <a:pPr marL="457200" indent="-457200" eaLnBrk="1" hangingPunct="1"/>
            <a:r>
              <a:rPr lang="en-US" smtClean="0"/>
              <a:t>Debt bondage</a:t>
            </a:r>
          </a:p>
          <a:p>
            <a:pPr marL="457200" indent="-457200" eaLnBrk="1" hangingPunct="1"/>
            <a:r>
              <a:rPr lang="en-US" smtClean="0"/>
              <a:t>Commercial Sex Act</a:t>
            </a:r>
          </a:p>
          <a:p>
            <a:pPr marL="457200" indent="-457200" eaLnBrk="1" hangingPunct="1"/>
            <a:r>
              <a:rPr lang="en-US" smtClean="0"/>
              <a:t>Sex Trafficking</a:t>
            </a:r>
            <a:endParaRPr lang="en-US" smtClean="0">
              <a:solidFill>
                <a:srgbClr val="CC0000"/>
              </a:solidFill>
            </a:endParaRPr>
          </a:p>
        </p:txBody>
      </p:sp>
      <p:pic>
        <p:nvPicPr>
          <p:cNvPr id="24581" name="Picture 9" descr="Picture14"/>
          <p:cNvPicPr>
            <a:picLocks noChangeAspect="1" noChangeArrowheads="1"/>
          </p:cNvPicPr>
          <p:nvPr>
            <p:ph sz="half" idx="2"/>
          </p:nvPr>
        </p:nvPicPr>
        <p:blipFill>
          <a:blip r:embed="rId4" cstate="print"/>
          <a:srcRect/>
          <a:stretch>
            <a:fillRect/>
          </a:stretch>
        </p:blipFill>
        <p:spPr>
          <a:xfrm>
            <a:off x="4038600" y="1676400"/>
            <a:ext cx="4343400" cy="3971925"/>
          </a:xfr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5602" name="Slide Number Placeholder 6"/>
          <p:cNvSpPr>
            <a:spLocks noGrp="1"/>
          </p:cNvSpPr>
          <p:nvPr>
            <p:ph type="sldNum" sz="quarter" idx="12"/>
          </p:nvPr>
        </p:nvSpPr>
        <p:spPr>
          <a:noFill/>
        </p:spPr>
        <p:txBody>
          <a:bodyPr/>
          <a:lstStyle/>
          <a:p>
            <a:fld id="{564FD0AE-446F-4885-9941-0233F12E3D04}" type="slidenum">
              <a:rPr lang="en-US"/>
              <a:pPr/>
              <a:t>23</a:t>
            </a:fld>
            <a:endParaRPr lang="en-US"/>
          </a:p>
        </p:txBody>
      </p:sp>
      <p:sp>
        <p:nvSpPr>
          <p:cNvPr id="25603" name="Rectangle 10"/>
          <p:cNvSpPr>
            <a:spLocks noGrp="1" noChangeArrowheads="1"/>
          </p:cNvSpPr>
          <p:nvPr>
            <p:ph type="title"/>
          </p:nvPr>
        </p:nvSpPr>
        <p:spPr/>
        <p:txBody>
          <a:bodyPr/>
          <a:lstStyle/>
          <a:p>
            <a:pPr eaLnBrk="1" hangingPunct="1"/>
            <a:r>
              <a:rPr lang="en-US" smtClean="0"/>
              <a:t>The Victims</a:t>
            </a:r>
          </a:p>
        </p:txBody>
      </p:sp>
      <p:sp>
        <p:nvSpPr>
          <p:cNvPr id="25604" name="Rectangle 11"/>
          <p:cNvSpPr>
            <a:spLocks noGrp="1" noChangeArrowheads="1"/>
          </p:cNvSpPr>
          <p:nvPr>
            <p:ph type="body" sz="half" idx="1"/>
          </p:nvPr>
        </p:nvSpPr>
        <p:spPr>
          <a:xfrm>
            <a:off x="533400" y="1524000"/>
            <a:ext cx="8001000" cy="4525963"/>
          </a:xfrm>
        </p:spPr>
        <p:txBody>
          <a:bodyPr/>
          <a:lstStyle/>
          <a:p>
            <a:pPr marL="0" indent="0" eaLnBrk="1" hangingPunct="1">
              <a:buFontTx/>
              <a:buNone/>
            </a:pPr>
            <a:r>
              <a:rPr lang="en-US" smtClean="0"/>
              <a:t>Most victims are women and children who have been:</a:t>
            </a:r>
          </a:p>
          <a:p>
            <a:pPr marL="914400" lvl="1" indent="-457200" eaLnBrk="1" hangingPunct="1">
              <a:buFontTx/>
              <a:buChar char="•"/>
            </a:pPr>
            <a:r>
              <a:rPr lang="en-US" smtClean="0"/>
              <a:t>Kidnapped</a:t>
            </a:r>
          </a:p>
          <a:p>
            <a:pPr marL="914400" lvl="1" indent="-457200" eaLnBrk="1" hangingPunct="1">
              <a:buFontTx/>
              <a:buChar char="•"/>
            </a:pPr>
            <a:r>
              <a:rPr lang="en-US" smtClean="0"/>
              <a:t>Tricked</a:t>
            </a:r>
          </a:p>
          <a:p>
            <a:pPr marL="914400" lvl="1" indent="-457200" eaLnBrk="1" hangingPunct="1">
              <a:buFontTx/>
              <a:buChar char="•"/>
            </a:pPr>
            <a:r>
              <a:rPr lang="en-US" smtClean="0"/>
              <a:t>Coerced/Forced</a:t>
            </a:r>
          </a:p>
          <a:p>
            <a:pPr marL="914400" lvl="1" indent="-457200" eaLnBrk="1" hangingPunct="1">
              <a:buFontTx/>
              <a:buChar char="•"/>
            </a:pPr>
            <a:r>
              <a:rPr lang="en-US" smtClean="0"/>
              <a:t>Sold by their families</a:t>
            </a:r>
          </a:p>
        </p:txBody>
      </p:sp>
      <p:pic>
        <p:nvPicPr>
          <p:cNvPr id="25605" name="Picture 28" descr="tip_littleGirl"/>
          <p:cNvPicPr>
            <a:picLocks noChangeAspect="1" noChangeArrowheads="1"/>
          </p:cNvPicPr>
          <p:nvPr>
            <p:ph sz="half" idx="2"/>
          </p:nvPr>
        </p:nvPicPr>
        <p:blipFill>
          <a:blip r:embed="rId4" cstate="print"/>
          <a:srcRect/>
          <a:stretch>
            <a:fillRect/>
          </a:stretch>
        </p:blipFill>
        <p:spPr>
          <a:xfrm>
            <a:off x="5394325" y="2514600"/>
            <a:ext cx="2497138" cy="3429000"/>
          </a:xfrm>
          <a:noFill/>
        </p:spPr>
      </p:pic>
      <p:sp>
        <p:nvSpPr>
          <p:cNvPr id="25606" name="Rectangle 30"/>
          <p:cNvSpPr>
            <a:spLocks noChangeArrowheads="1"/>
          </p:cNvSpPr>
          <p:nvPr/>
        </p:nvSpPr>
        <p:spPr bwMode="auto">
          <a:xfrm>
            <a:off x="6553200" y="5930900"/>
            <a:ext cx="1350963" cy="244475"/>
          </a:xfrm>
          <a:prstGeom prst="rect">
            <a:avLst/>
          </a:prstGeom>
          <a:noFill/>
          <a:ln w="12700">
            <a:noFill/>
            <a:miter lim="800000"/>
            <a:headEnd type="none" w="sm" len="sm"/>
            <a:tailEnd type="none" w="sm" len="sm"/>
          </a:ln>
        </p:spPr>
        <p:txBody>
          <a:bodyPr wrap="none">
            <a:spAutoFit/>
          </a:bodyPr>
          <a:lstStyle/>
          <a:p>
            <a:r>
              <a:rPr lang="en-US" sz="1000" i="1">
                <a:latin typeface="Arial Narrow" pitchFamily="34" charset="0"/>
              </a:rPr>
              <a:t>Photo Credit: DOD JCCC</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fld id="{04576C1C-A57E-4F54-A1FE-2A25023A6D58}" type="slidenum">
              <a:rPr lang="en-US"/>
              <a:pPr/>
              <a:t>24</a:t>
            </a:fld>
            <a:endParaRPr lang="en-US"/>
          </a:p>
        </p:txBody>
      </p:sp>
      <p:sp>
        <p:nvSpPr>
          <p:cNvPr id="26627" name="Rectangle 4"/>
          <p:cNvSpPr>
            <a:spLocks noGrp="1" noChangeArrowheads="1"/>
          </p:cNvSpPr>
          <p:nvPr>
            <p:ph type="body" idx="1"/>
          </p:nvPr>
        </p:nvSpPr>
        <p:spPr>
          <a:noFill/>
        </p:spPr>
        <p:txBody>
          <a:bodyPr/>
          <a:lstStyle/>
          <a:p>
            <a:pPr marL="0" indent="1588" eaLnBrk="1" hangingPunct="1">
              <a:buClr>
                <a:schemeClr val="tx1"/>
              </a:buClr>
              <a:buFontTx/>
              <a:buNone/>
            </a:pPr>
            <a:r>
              <a:rPr lang="en-US" smtClean="0"/>
              <a:t>Women and children often become victims of trafficking for the following reasons:</a:t>
            </a:r>
          </a:p>
          <a:p>
            <a:pPr marL="914400" lvl="1" indent="-452438" eaLnBrk="1" hangingPunct="1">
              <a:buFontTx/>
              <a:buChar char="•"/>
            </a:pPr>
            <a:r>
              <a:rPr lang="en-US" b="1" smtClean="0"/>
              <a:t>Poverty</a:t>
            </a:r>
          </a:p>
          <a:p>
            <a:pPr marL="914400" lvl="1" indent="-452438" eaLnBrk="1" hangingPunct="1">
              <a:buFontTx/>
              <a:buChar char="•"/>
            </a:pPr>
            <a:r>
              <a:rPr lang="en-US" smtClean="0"/>
              <a:t>Lack of safety nets</a:t>
            </a:r>
            <a:endParaRPr lang="en-US" b="1" smtClean="0"/>
          </a:p>
          <a:p>
            <a:pPr marL="914400" lvl="1" indent="-452438" eaLnBrk="1" hangingPunct="1">
              <a:buFontTx/>
              <a:buChar char="•"/>
            </a:pPr>
            <a:r>
              <a:rPr lang="en-US" smtClean="0"/>
              <a:t>Low status within family</a:t>
            </a:r>
          </a:p>
          <a:p>
            <a:pPr marL="914400" lvl="1" indent="-452438" eaLnBrk="1" hangingPunct="1">
              <a:buFontTx/>
              <a:buChar char="•"/>
            </a:pPr>
            <a:r>
              <a:rPr lang="en-US" smtClean="0"/>
              <a:t>Ill informed families sell their children </a:t>
            </a:r>
          </a:p>
          <a:p>
            <a:pPr marL="914400" lvl="1" indent="-452438" eaLnBrk="1" hangingPunct="1">
              <a:buFontTx/>
              <a:buChar char="•"/>
            </a:pPr>
            <a:r>
              <a:rPr lang="en-US" smtClean="0"/>
              <a:t>Cultures of shame ban trafficked persons</a:t>
            </a:r>
          </a:p>
        </p:txBody>
      </p:sp>
      <p:sp>
        <p:nvSpPr>
          <p:cNvPr id="26628" name="Rectangle 5"/>
          <p:cNvSpPr>
            <a:spLocks noGrp="1" noChangeArrowheads="1"/>
          </p:cNvSpPr>
          <p:nvPr>
            <p:ph type="title"/>
          </p:nvPr>
        </p:nvSpPr>
        <p:spPr>
          <a:noFill/>
        </p:spPr>
        <p:txBody>
          <a:bodyPr/>
          <a:lstStyle/>
          <a:p>
            <a:pPr eaLnBrk="1" hangingPunct="1"/>
            <a:r>
              <a:rPr lang="en-US" smtClean="0"/>
              <a:t>Circumstances Leading</a:t>
            </a:r>
            <a:br>
              <a:rPr lang="en-US" smtClean="0"/>
            </a:br>
            <a:r>
              <a:rPr lang="en-US" smtClean="0"/>
              <a:t>to Victimization</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7650" name="Slide Number Placeholder 6"/>
          <p:cNvSpPr>
            <a:spLocks noGrp="1"/>
          </p:cNvSpPr>
          <p:nvPr>
            <p:ph type="sldNum" sz="quarter" idx="12"/>
          </p:nvPr>
        </p:nvSpPr>
        <p:spPr>
          <a:noFill/>
        </p:spPr>
        <p:txBody>
          <a:bodyPr/>
          <a:lstStyle/>
          <a:p>
            <a:fld id="{705F2812-8425-4A3E-BBA2-5A8C16D176FB}" type="slidenum">
              <a:rPr lang="en-US"/>
              <a:pPr/>
              <a:t>25</a:t>
            </a:fld>
            <a:endParaRPr lang="en-US"/>
          </a:p>
        </p:txBody>
      </p:sp>
      <p:sp>
        <p:nvSpPr>
          <p:cNvPr id="27651" name="Rectangle 9"/>
          <p:cNvSpPr>
            <a:spLocks noGrp="1" noChangeArrowheads="1"/>
          </p:cNvSpPr>
          <p:nvPr>
            <p:ph type="title"/>
          </p:nvPr>
        </p:nvSpPr>
        <p:spPr/>
        <p:txBody>
          <a:bodyPr/>
          <a:lstStyle/>
          <a:p>
            <a:pPr eaLnBrk="1" hangingPunct="1"/>
            <a:r>
              <a:rPr lang="en-US" smtClean="0"/>
              <a:t>Trafficking is…</a:t>
            </a:r>
          </a:p>
        </p:txBody>
      </p:sp>
      <p:sp>
        <p:nvSpPr>
          <p:cNvPr id="27652" name="Rectangle 10"/>
          <p:cNvSpPr>
            <a:spLocks noGrp="1" noChangeArrowheads="1"/>
          </p:cNvSpPr>
          <p:nvPr>
            <p:ph type="body" sz="half" idx="1"/>
          </p:nvPr>
        </p:nvSpPr>
        <p:spPr>
          <a:xfrm>
            <a:off x="533400" y="1524000"/>
            <a:ext cx="8001000" cy="4525963"/>
          </a:xfrm>
        </p:spPr>
        <p:txBody>
          <a:bodyPr/>
          <a:lstStyle/>
          <a:p>
            <a:pPr marL="0" indent="0" eaLnBrk="1" hangingPunct="1">
              <a:buClr>
                <a:schemeClr val="tx1"/>
              </a:buClr>
              <a:buFontTx/>
              <a:buNone/>
            </a:pPr>
            <a:r>
              <a:rPr lang="en-US" smtClean="0"/>
              <a:t>Modern day slavery stemming from: </a:t>
            </a:r>
          </a:p>
          <a:p>
            <a:pPr marL="914400" lvl="1" indent="-457200" eaLnBrk="1" hangingPunct="1">
              <a:buFontTx/>
              <a:buChar char="•"/>
            </a:pPr>
            <a:r>
              <a:rPr lang="en-US" smtClean="0"/>
              <a:t>Greed of perpetrator</a:t>
            </a:r>
          </a:p>
          <a:p>
            <a:pPr marL="914400" lvl="1" indent="-457200" eaLnBrk="1" hangingPunct="1">
              <a:buFontTx/>
              <a:buChar char="•"/>
            </a:pPr>
            <a:r>
              <a:rPr lang="en-US" smtClean="0"/>
              <a:t>Economic hardship</a:t>
            </a:r>
          </a:p>
          <a:p>
            <a:pPr marL="914400" lvl="1" indent="-457200" eaLnBrk="1" hangingPunct="1">
              <a:buFontTx/>
              <a:buChar char="•"/>
            </a:pPr>
            <a:r>
              <a:rPr lang="en-US" smtClean="0"/>
              <a:t>Destabilizing forces</a:t>
            </a:r>
          </a:p>
          <a:p>
            <a:pPr marL="1371600" lvl="2" indent="-342900" eaLnBrk="1" hangingPunct="1">
              <a:buFont typeface="Wingdings" pitchFamily="2" charset="2"/>
              <a:buChar char="ü"/>
            </a:pPr>
            <a:r>
              <a:rPr lang="en-US" smtClean="0"/>
              <a:t>Criminal activity</a:t>
            </a:r>
          </a:p>
          <a:p>
            <a:pPr marL="1371600" lvl="2" indent="-342900" eaLnBrk="1" hangingPunct="1">
              <a:buFont typeface="Wingdings" pitchFamily="2" charset="2"/>
              <a:buChar char="ü"/>
            </a:pPr>
            <a:r>
              <a:rPr lang="en-US" smtClean="0"/>
              <a:t>Government corruption</a:t>
            </a:r>
          </a:p>
          <a:p>
            <a:pPr marL="1371600" lvl="2" indent="-342900" eaLnBrk="1" hangingPunct="1">
              <a:buFont typeface="Wingdings" pitchFamily="2" charset="2"/>
              <a:buChar char="ü"/>
            </a:pPr>
            <a:r>
              <a:rPr lang="en-US" smtClean="0"/>
              <a:t>Armed conflict</a:t>
            </a:r>
          </a:p>
        </p:txBody>
      </p:sp>
      <p:pic>
        <p:nvPicPr>
          <p:cNvPr id="27653" name="Picture 14" descr="tip_girl"/>
          <p:cNvPicPr>
            <a:picLocks noChangeAspect="1" noChangeArrowheads="1"/>
          </p:cNvPicPr>
          <p:nvPr/>
        </p:nvPicPr>
        <p:blipFill>
          <a:blip r:embed="rId4" cstate="print"/>
          <a:srcRect/>
          <a:stretch>
            <a:fillRect/>
          </a:stretch>
        </p:blipFill>
        <p:spPr bwMode="auto">
          <a:xfrm>
            <a:off x="5410200" y="2362200"/>
            <a:ext cx="3041650" cy="3181350"/>
          </a:xfrm>
          <a:prstGeom prst="rect">
            <a:avLst/>
          </a:prstGeom>
          <a:noFill/>
          <a:ln w="9525">
            <a:noFill/>
            <a:miter lim="800000"/>
            <a:headEnd/>
            <a:tailEnd/>
          </a:ln>
        </p:spPr>
      </p:pic>
      <p:sp>
        <p:nvSpPr>
          <p:cNvPr id="27654" name="Rectangle 15"/>
          <p:cNvSpPr>
            <a:spLocks noChangeArrowheads="1"/>
          </p:cNvSpPr>
          <p:nvPr/>
        </p:nvSpPr>
        <p:spPr bwMode="auto">
          <a:xfrm>
            <a:off x="6942138" y="5511800"/>
            <a:ext cx="1439862" cy="244475"/>
          </a:xfrm>
          <a:prstGeom prst="rect">
            <a:avLst/>
          </a:prstGeom>
          <a:noFill/>
          <a:ln w="12700">
            <a:noFill/>
            <a:miter lim="800000"/>
            <a:headEnd type="none" w="sm" len="sm"/>
            <a:tailEnd type="none" w="sm" len="sm"/>
          </a:ln>
        </p:spPr>
        <p:txBody>
          <a:bodyPr wrap="none">
            <a:spAutoFit/>
          </a:bodyPr>
          <a:lstStyle/>
          <a:p>
            <a:r>
              <a:rPr lang="en-US" sz="1000" i="1">
                <a:latin typeface="Arial Narrow" pitchFamily="34" charset="0"/>
              </a:rPr>
              <a:t>Photo Credit: Dept of Labor</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p>
            <a:fld id="{6FEF3E86-9B22-4EC9-8C92-7ED475291D43}" type="slidenum">
              <a:rPr lang="en-US"/>
              <a:pPr/>
              <a:t>26</a:t>
            </a:fld>
            <a:endParaRPr lang="en-US"/>
          </a:p>
        </p:txBody>
      </p:sp>
      <p:sp>
        <p:nvSpPr>
          <p:cNvPr id="28675" name="Rectangle 2"/>
          <p:cNvSpPr>
            <a:spLocks noGrp="1" noChangeArrowheads="1"/>
          </p:cNvSpPr>
          <p:nvPr>
            <p:ph type="title"/>
          </p:nvPr>
        </p:nvSpPr>
        <p:spPr/>
        <p:txBody>
          <a:bodyPr/>
          <a:lstStyle/>
          <a:p>
            <a:pPr eaLnBrk="1" hangingPunct="1"/>
            <a:r>
              <a:rPr lang="en-US" smtClean="0"/>
              <a:t>Perpetrators</a:t>
            </a:r>
          </a:p>
        </p:txBody>
      </p:sp>
      <p:sp>
        <p:nvSpPr>
          <p:cNvPr id="28676" name="Rectangle 3"/>
          <p:cNvSpPr>
            <a:spLocks noGrp="1" noChangeArrowheads="1"/>
          </p:cNvSpPr>
          <p:nvPr>
            <p:ph type="body" idx="1"/>
          </p:nvPr>
        </p:nvSpPr>
        <p:spPr>
          <a:xfrm>
            <a:off x="533400" y="1524000"/>
            <a:ext cx="8077200" cy="1143000"/>
          </a:xfrm>
        </p:spPr>
        <p:txBody>
          <a:bodyPr/>
          <a:lstStyle/>
          <a:p>
            <a:pPr marL="0" indent="0" eaLnBrk="1" hangingPunct="1">
              <a:buFontTx/>
              <a:buNone/>
            </a:pPr>
            <a:r>
              <a:rPr lang="en-US" smtClean="0"/>
              <a:t>Traffickers entice and control their victims in a number of ways</a:t>
            </a:r>
          </a:p>
        </p:txBody>
      </p:sp>
      <p:sp>
        <p:nvSpPr>
          <p:cNvPr id="28677" name="Text Box 4"/>
          <p:cNvSpPr txBox="1">
            <a:spLocks noChangeArrowheads="1"/>
          </p:cNvSpPr>
          <p:nvPr/>
        </p:nvSpPr>
        <p:spPr bwMode="auto">
          <a:xfrm>
            <a:off x="457200" y="2819400"/>
            <a:ext cx="8153400" cy="2568575"/>
          </a:xfrm>
          <a:prstGeom prst="rect">
            <a:avLst/>
          </a:prstGeom>
          <a:noFill/>
          <a:ln w="12700">
            <a:noFill/>
            <a:miter lim="800000"/>
            <a:headEnd type="none" w="sm" len="sm"/>
            <a:tailEnd type="none" w="sm" len="sm"/>
          </a:ln>
        </p:spPr>
        <p:txBody>
          <a:bodyPr>
            <a:spAutoFit/>
          </a:bodyPr>
          <a:lstStyle/>
          <a:p>
            <a:pPr marL="457200" indent="-457200">
              <a:lnSpc>
                <a:spcPct val="90000"/>
              </a:lnSpc>
              <a:spcBef>
                <a:spcPct val="20000"/>
              </a:spcBef>
              <a:buFontTx/>
              <a:buChar char="•"/>
            </a:pPr>
            <a:r>
              <a:rPr lang="en-US" sz="2800">
                <a:latin typeface="Book Antiqua" pitchFamily="18" charset="0"/>
              </a:rPr>
              <a:t>Lying to victims about future employment, travel, living conditions or treatment</a:t>
            </a:r>
          </a:p>
          <a:p>
            <a:pPr marL="457200" indent="-457200">
              <a:lnSpc>
                <a:spcPct val="90000"/>
              </a:lnSpc>
              <a:spcBef>
                <a:spcPct val="20000"/>
              </a:spcBef>
              <a:buFontTx/>
              <a:buChar char="•"/>
            </a:pPr>
            <a:r>
              <a:rPr lang="en-US" sz="2800">
                <a:latin typeface="Book Antiqua" pitchFamily="18" charset="0"/>
              </a:rPr>
              <a:t>Promises of valid immigration and travel documents</a:t>
            </a:r>
          </a:p>
          <a:p>
            <a:pPr marL="457200" indent="-457200">
              <a:lnSpc>
                <a:spcPct val="90000"/>
              </a:lnSpc>
              <a:spcBef>
                <a:spcPct val="20000"/>
              </a:spcBef>
              <a:buFontTx/>
              <a:buChar char="•"/>
            </a:pPr>
            <a:r>
              <a:rPr lang="en-US" sz="2800">
                <a:latin typeface="Book Antiqua" pitchFamily="18" charset="0"/>
              </a:rPr>
              <a:t>Threat of harm to the victim and the victim’s family</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9698" name="Slide Number Placeholder 6"/>
          <p:cNvSpPr>
            <a:spLocks noGrp="1"/>
          </p:cNvSpPr>
          <p:nvPr>
            <p:ph type="sldNum" sz="quarter" idx="12"/>
          </p:nvPr>
        </p:nvSpPr>
        <p:spPr>
          <a:noFill/>
        </p:spPr>
        <p:txBody>
          <a:bodyPr/>
          <a:lstStyle/>
          <a:p>
            <a:fld id="{8D2DA13D-5383-40E9-937A-E108CD1E448C}" type="slidenum">
              <a:rPr lang="en-US"/>
              <a:pPr/>
              <a:t>27</a:t>
            </a:fld>
            <a:endParaRPr lang="en-US"/>
          </a:p>
        </p:txBody>
      </p:sp>
      <p:sp>
        <p:nvSpPr>
          <p:cNvPr id="29699" name="Rectangle 2"/>
          <p:cNvSpPr>
            <a:spLocks noGrp="1" noChangeArrowheads="1"/>
          </p:cNvSpPr>
          <p:nvPr>
            <p:ph type="title"/>
          </p:nvPr>
        </p:nvSpPr>
        <p:spPr/>
        <p:txBody>
          <a:bodyPr/>
          <a:lstStyle/>
          <a:p>
            <a:pPr eaLnBrk="1" hangingPunct="1"/>
            <a:r>
              <a:rPr lang="en-US" smtClean="0"/>
              <a:t>Perpetrators (continued)</a:t>
            </a:r>
          </a:p>
        </p:txBody>
      </p:sp>
      <p:sp>
        <p:nvSpPr>
          <p:cNvPr id="29700" name="Rectangle 3"/>
          <p:cNvSpPr>
            <a:spLocks noGrp="1" noChangeArrowheads="1"/>
          </p:cNvSpPr>
          <p:nvPr>
            <p:ph type="body" sz="half" idx="1"/>
          </p:nvPr>
        </p:nvSpPr>
        <p:spPr>
          <a:xfrm>
            <a:off x="533400" y="1524000"/>
            <a:ext cx="8077200" cy="2514600"/>
          </a:xfrm>
        </p:spPr>
        <p:txBody>
          <a:bodyPr/>
          <a:lstStyle/>
          <a:p>
            <a:pPr marL="457200" indent="-457200" eaLnBrk="1" hangingPunct="1"/>
            <a:r>
              <a:rPr lang="en-US" sz="2800" smtClean="0"/>
              <a:t>Involving victims in additional criminal activities</a:t>
            </a:r>
          </a:p>
          <a:p>
            <a:pPr marL="457200" indent="-457200" eaLnBrk="1" hangingPunct="1"/>
            <a:r>
              <a:rPr lang="en-US" sz="2800" smtClean="0"/>
              <a:t>Moving victims around on a circuit of workplaces or brothels</a:t>
            </a:r>
          </a:p>
          <a:p>
            <a:pPr marL="457200" indent="-457200" eaLnBrk="1" hangingPunct="1"/>
            <a:r>
              <a:rPr lang="en-US" sz="2800" smtClean="0"/>
              <a:t>Coaching victims on what to say to officials</a:t>
            </a:r>
          </a:p>
        </p:txBody>
      </p:sp>
      <p:pic>
        <p:nvPicPr>
          <p:cNvPr id="29701" name="Picture 4" descr="girl3"/>
          <p:cNvPicPr>
            <a:picLocks noChangeAspect="1" noChangeArrowheads="1"/>
          </p:cNvPicPr>
          <p:nvPr>
            <p:ph sz="half" idx="2"/>
          </p:nvPr>
        </p:nvPicPr>
        <p:blipFill>
          <a:blip r:embed="rId4" cstate="print"/>
          <a:srcRect/>
          <a:stretch>
            <a:fillRect/>
          </a:stretch>
        </p:blipFill>
        <p:spPr>
          <a:xfrm>
            <a:off x="2895600" y="4103688"/>
            <a:ext cx="3352800" cy="2220912"/>
          </a:xfrm>
          <a:noFill/>
        </p:spPr>
      </p:pic>
      <p:sp>
        <p:nvSpPr>
          <p:cNvPr id="29702" name="Text Box 7"/>
          <p:cNvSpPr txBox="1">
            <a:spLocks noChangeArrowheads="1"/>
          </p:cNvSpPr>
          <p:nvPr/>
        </p:nvSpPr>
        <p:spPr bwMode="auto">
          <a:xfrm rot="-5400000">
            <a:off x="5461000" y="5283200"/>
            <a:ext cx="1793875" cy="244475"/>
          </a:xfrm>
          <a:prstGeom prst="rect">
            <a:avLst/>
          </a:prstGeom>
          <a:noFill/>
          <a:ln w="12700">
            <a:noFill/>
            <a:miter lim="800000"/>
            <a:headEnd type="none" w="sm" len="sm"/>
            <a:tailEnd type="none" w="sm" len="sm"/>
          </a:ln>
        </p:spPr>
        <p:txBody>
          <a:bodyPr wrap="none">
            <a:spAutoFit/>
          </a:bodyPr>
          <a:lstStyle/>
          <a:p>
            <a:r>
              <a:rPr lang="en-US" sz="1000" i="1">
                <a:latin typeface="Arial Narrow" pitchFamily="34" charset="0"/>
              </a:rPr>
              <a:t>Photo Credit: Human Rights Watch</a:t>
            </a:r>
            <a:endParaRPr lang="en-US" sz="1000">
              <a:latin typeface="Arial Narrow"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22" name="Slide Number Placeholder 6"/>
          <p:cNvSpPr>
            <a:spLocks noGrp="1"/>
          </p:cNvSpPr>
          <p:nvPr>
            <p:ph type="sldNum" sz="quarter" idx="12"/>
          </p:nvPr>
        </p:nvSpPr>
        <p:spPr>
          <a:noFill/>
        </p:spPr>
        <p:txBody>
          <a:bodyPr/>
          <a:lstStyle/>
          <a:p>
            <a:fld id="{FD9BF65D-D46E-4B7D-A2C7-E288D1219A4C}" type="slidenum">
              <a:rPr lang="en-US"/>
              <a:pPr/>
              <a:t>28</a:t>
            </a:fld>
            <a:endParaRPr lang="en-US"/>
          </a:p>
        </p:txBody>
      </p:sp>
      <p:sp>
        <p:nvSpPr>
          <p:cNvPr id="30723" name="Rectangle 2"/>
          <p:cNvSpPr>
            <a:spLocks noGrp="1" noChangeArrowheads="1"/>
          </p:cNvSpPr>
          <p:nvPr>
            <p:ph type="title"/>
          </p:nvPr>
        </p:nvSpPr>
        <p:spPr/>
        <p:txBody>
          <a:bodyPr/>
          <a:lstStyle/>
          <a:p>
            <a:pPr eaLnBrk="1" hangingPunct="1"/>
            <a:r>
              <a:rPr lang="en-US" smtClean="0"/>
              <a:t>Who Are the Perpetrators?</a:t>
            </a:r>
          </a:p>
        </p:txBody>
      </p:sp>
      <p:pic>
        <p:nvPicPr>
          <p:cNvPr id="30724" name="Picture 3" descr="gang"/>
          <p:cNvPicPr>
            <a:picLocks noChangeAspect="1" noChangeArrowheads="1"/>
          </p:cNvPicPr>
          <p:nvPr>
            <p:ph sz="half" idx="2"/>
          </p:nvPr>
        </p:nvPicPr>
        <p:blipFill>
          <a:blip r:embed="rId4" cstate="print"/>
          <a:srcRect/>
          <a:stretch>
            <a:fillRect/>
          </a:stretch>
        </p:blipFill>
        <p:spPr>
          <a:xfrm>
            <a:off x="1905000" y="2921000"/>
            <a:ext cx="5334000" cy="3556000"/>
          </a:xfrm>
          <a:noFill/>
        </p:spPr>
      </p:pic>
      <p:sp>
        <p:nvSpPr>
          <p:cNvPr id="30725" name="Rectangle 4"/>
          <p:cNvSpPr>
            <a:spLocks noGrp="1" noChangeArrowheads="1"/>
          </p:cNvSpPr>
          <p:nvPr>
            <p:ph type="body" sz="half" idx="1"/>
          </p:nvPr>
        </p:nvSpPr>
        <p:spPr>
          <a:xfrm>
            <a:off x="533400" y="1524000"/>
            <a:ext cx="8077200" cy="2057400"/>
          </a:xfrm>
        </p:spPr>
        <p:txBody>
          <a:bodyPr/>
          <a:lstStyle/>
          <a:p>
            <a:pPr marL="457200" indent="-457200" eaLnBrk="1" hangingPunct="1"/>
            <a:r>
              <a:rPr lang="en-US" sz="2800" smtClean="0"/>
              <a:t>International organized crime</a:t>
            </a:r>
          </a:p>
          <a:p>
            <a:pPr marL="457200" indent="-457200" eaLnBrk="1" hangingPunct="1"/>
            <a:r>
              <a:rPr lang="en-US" sz="2800" smtClean="0"/>
              <a:t>Small trafficking groups that specialize in one specific country </a:t>
            </a:r>
          </a:p>
          <a:p>
            <a:pPr marL="457200" indent="-457200" eaLnBrk="1" hangingPunct="1"/>
            <a:r>
              <a:rPr lang="en-US" sz="2800" smtClean="0"/>
              <a:t>Individual freelancers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p>
            <a:fld id="{0B185514-8EC0-4C4D-B1D9-3842967F6ACF}" type="slidenum">
              <a:rPr lang="en-US"/>
              <a:pPr/>
              <a:t>29</a:t>
            </a:fld>
            <a:endParaRPr lang="en-US"/>
          </a:p>
        </p:txBody>
      </p:sp>
      <p:sp>
        <p:nvSpPr>
          <p:cNvPr id="31747" name="Rectangle 6"/>
          <p:cNvSpPr>
            <a:spLocks noGrp="1" noChangeArrowheads="1"/>
          </p:cNvSpPr>
          <p:nvPr>
            <p:ph type="title"/>
          </p:nvPr>
        </p:nvSpPr>
        <p:spPr/>
        <p:txBody>
          <a:bodyPr/>
          <a:lstStyle/>
          <a:p>
            <a:pPr eaLnBrk="1" hangingPunct="1"/>
            <a:r>
              <a:rPr lang="en-US" sz="4000" smtClean="0"/>
              <a:t>Don’t Assist the Perpetrators</a:t>
            </a:r>
          </a:p>
        </p:txBody>
      </p:sp>
      <p:sp>
        <p:nvSpPr>
          <p:cNvPr id="31748" name="Rectangle 7"/>
          <p:cNvSpPr>
            <a:spLocks noGrp="1" noChangeArrowheads="1"/>
          </p:cNvSpPr>
          <p:nvPr>
            <p:ph type="body" idx="1"/>
          </p:nvPr>
        </p:nvSpPr>
        <p:spPr>
          <a:xfrm>
            <a:off x="533400" y="1524000"/>
            <a:ext cx="8077200" cy="1143000"/>
          </a:xfrm>
        </p:spPr>
        <p:txBody>
          <a:bodyPr/>
          <a:lstStyle/>
          <a:p>
            <a:pPr marL="0" indent="4763" eaLnBrk="1" hangingPunct="1">
              <a:buClr>
                <a:schemeClr val="tx1"/>
              </a:buClr>
              <a:buFontTx/>
              <a:buNone/>
              <a:tabLst>
                <a:tab pos="347663" algn="l"/>
              </a:tabLst>
            </a:pPr>
            <a:r>
              <a:rPr lang="en-US" smtClean="0"/>
              <a:t>You aid and encourage trafficking in persons without engaging in it directly by:</a:t>
            </a:r>
            <a:endParaRPr lang="en-US" sz="2800" smtClean="0"/>
          </a:p>
        </p:txBody>
      </p:sp>
      <p:sp>
        <p:nvSpPr>
          <p:cNvPr id="31749" name="Text Box 8"/>
          <p:cNvSpPr txBox="1">
            <a:spLocks noChangeArrowheads="1"/>
          </p:cNvSpPr>
          <p:nvPr/>
        </p:nvSpPr>
        <p:spPr bwMode="auto">
          <a:xfrm>
            <a:off x="533400" y="2819400"/>
            <a:ext cx="8077200" cy="3081338"/>
          </a:xfrm>
          <a:prstGeom prst="rect">
            <a:avLst/>
          </a:prstGeom>
          <a:noFill/>
          <a:ln w="12700">
            <a:noFill/>
            <a:miter lim="800000"/>
            <a:headEnd type="none" w="sm" len="sm"/>
            <a:tailEnd type="none" w="sm" len="sm"/>
          </a:ln>
        </p:spPr>
        <p:txBody>
          <a:bodyPr>
            <a:spAutoFit/>
          </a:bodyPr>
          <a:lstStyle/>
          <a:p>
            <a:pPr marL="914400" indent="-457200">
              <a:buFontTx/>
              <a:buChar char="•"/>
            </a:pPr>
            <a:r>
              <a:rPr lang="en-US" sz="2800">
                <a:latin typeface="Book Antiqua" pitchFamily="18" charset="0"/>
              </a:rPr>
              <a:t>Hiring prostitutes</a:t>
            </a:r>
          </a:p>
          <a:p>
            <a:pPr marL="914400" indent="-457200">
              <a:buFontTx/>
              <a:buChar char="•"/>
            </a:pPr>
            <a:r>
              <a:rPr lang="en-US" sz="2800">
                <a:latin typeface="Book Antiqua" pitchFamily="18" charset="0"/>
              </a:rPr>
              <a:t>Attending nightclubs or strip clubs</a:t>
            </a:r>
          </a:p>
          <a:p>
            <a:pPr marL="914400" indent="-457200">
              <a:buFontTx/>
              <a:buChar char="•"/>
            </a:pPr>
            <a:r>
              <a:rPr lang="en-US" sz="2800">
                <a:latin typeface="Book Antiqua" pitchFamily="18" charset="0"/>
              </a:rPr>
              <a:t>Patronizing businesses that are heavily guarded</a:t>
            </a:r>
          </a:p>
          <a:p>
            <a:pPr marL="914400" indent="-457200">
              <a:buFontTx/>
              <a:buChar char="•"/>
            </a:pPr>
            <a:r>
              <a:rPr lang="en-US" sz="2800">
                <a:latin typeface="Book Antiqua" pitchFamily="18" charset="0"/>
              </a:rPr>
              <a:t>Not reporting cases of suspected trafficking</a:t>
            </a:r>
          </a:p>
          <a:p>
            <a:pPr marL="914400" indent="-457200">
              <a:buFontTx/>
              <a:buChar char="•"/>
            </a:pPr>
            <a:r>
              <a:rPr lang="en-US" sz="2800">
                <a:latin typeface="Book Antiqua" pitchFamily="18" charset="0"/>
              </a:rPr>
              <a:t>Patronizing establishments that use forced labor</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Slide Number Placeholder 6"/>
          <p:cNvSpPr>
            <a:spLocks noGrp="1"/>
          </p:cNvSpPr>
          <p:nvPr>
            <p:ph type="sldNum" sz="quarter" idx="12"/>
          </p:nvPr>
        </p:nvSpPr>
        <p:spPr>
          <a:noFill/>
        </p:spPr>
        <p:txBody>
          <a:bodyPr/>
          <a:lstStyle/>
          <a:p>
            <a:fld id="{68DBA700-AE2A-4056-9FE8-1211DAC27B02}" type="slidenum">
              <a:rPr lang="en-US"/>
              <a:pPr/>
              <a:t>3</a:t>
            </a:fld>
            <a:endParaRPr lang="en-US"/>
          </a:p>
        </p:txBody>
      </p:sp>
      <p:sp>
        <p:nvSpPr>
          <p:cNvPr id="5123" name="Rectangle 8"/>
          <p:cNvSpPr>
            <a:spLocks noGrp="1" noChangeArrowheads="1"/>
          </p:cNvSpPr>
          <p:nvPr>
            <p:ph type="title"/>
          </p:nvPr>
        </p:nvSpPr>
        <p:spPr/>
        <p:txBody>
          <a:bodyPr/>
          <a:lstStyle/>
          <a:p>
            <a:pPr eaLnBrk="1" hangingPunct="1"/>
            <a:r>
              <a:rPr lang="en-US" smtClean="0"/>
              <a:t>Slavery is Happening </a:t>
            </a:r>
            <a:r>
              <a:rPr lang="en-US" b="1" smtClean="0"/>
              <a:t>Now</a:t>
            </a:r>
          </a:p>
        </p:txBody>
      </p:sp>
      <p:pic>
        <p:nvPicPr>
          <p:cNvPr id="5124" name="Picture 9" descr="hauling"/>
          <p:cNvPicPr>
            <a:picLocks noChangeAspect="1" noChangeArrowheads="1"/>
          </p:cNvPicPr>
          <p:nvPr>
            <p:ph sz="half" idx="1"/>
          </p:nvPr>
        </p:nvPicPr>
        <p:blipFill>
          <a:blip r:embed="rId4" cstate="print"/>
          <a:srcRect/>
          <a:stretch>
            <a:fillRect/>
          </a:stretch>
        </p:blipFill>
        <p:spPr>
          <a:xfrm>
            <a:off x="1295400" y="1981200"/>
            <a:ext cx="3529013" cy="4076700"/>
          </a:xfrm>
          <a:noFill/>
        </p:spPr>
      </p:pic>
      <p:pic>
        <p:nvPicPr>
          <p:cNvPr id="5125" name="Picture 12" descr="girl4"/>
          <p:cNvPicPr>
            <a:picLocks noChangeAspect="1" noChangeArrowheads="1"/>
          </p:cNvPicPr>
          <p:nvPr>
            <p:ph sz="half" idx="2"/>
          </p:nvPr>
        </p:nvPicPr>
        <p:blipFill>
          <a:blip r:embed="rId5" cstate="print"/>
          <a:srcRect/>
          <a:stretch>
            <a:fillRect/>
          </a:stretch>
        </p:blipFill>
        <p:spPr>
          <a:xfrm>
            <a:off x="5715000" y="3733800"/>
            <a:ext cx="2190750" cy="2324100"/>
          </a:xfrm>
          <a:noFill/>
        </p:spPr>
      </p:pic>
      <p:sp>
        <p:nvSpPr>
          <p:cNvPr id="5126" name="Text Box 14"/>
          <p:cNvSpPr txBox="1">
            <a:spLocks noChangeArrowheads="1"/>
          </p:cNvSpPr>
          <p:nvPr/>
        </p:nvSpPr>
        <p:spPr bwMode="auto">
          <a:xfrm rot="-5400000">
            <a:off x="7396957" y="5288756"/>
            <a:ext cx="1195388" cy="244475"/>
          </a:xfrm>
          <a:prstGeom prst="rect">
            <a:avLst/>
          </a:prstGeom>
          <a:noFill/>
          <a:ln w="12700">
            <a:noFill/>
            <a:miter lim="800000"/>
            <a:headEnd type="none" w="sm" len="sm"/>
            <a:tailEnd type="none" w="sm" len="sm"/>
          </a:ln>
        </p:spPr>
        <p:txBody>
          <a:bodyPr wrap="none">
            <a:spAutoFit/>
          </a:bodyPr>
          <a:lstStyle/>
          <a:p>
            <a:r>
              <a:rPr lang="en-US" sz="1000" i="1">
                <a:latin typeface="Arial Narrow" pitchFamily="34" charset="0"/>
              </a:rPr>
              <a:t>Photo Credit: UNODC</a:t>
            </a:r>
            <a:endParaRPr lang="en-US" sz="1000">
              <a:latin typeface="Arial Narrow"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2770" name="Slide Number Placeholder 6"/>
          <p:cNvSpPr>
            <a:spLocks noGrp="1"/>
          </p:cNvSpPr>
          <p:nvPr>
            <p:ph type="sldNum" sz="quarter" idx="12"/>
          </p:nvPr>
        </p:nvSpPr>
        <p:spPr>
          <a:noFill/>
        </p:spPr>
        <p:txBody>
          <a:bodyPr/>
          <a:lstStyle/>
          <a:p>
            <a:fld id="{9688DCE2-4058-4C6C-9A84-4BFD6512B9A7}" type="slidenum">
              <a:rPr lang="en-US"/>
              <a:pPr/>
              <a:t>30</a:t>
            </a:fld>
            <a:endParaRPr lang="en-US"/>
          </a:p>
        </p:txBody>
      </p:sp>
      <p:sp>
        <p:nvSpPr>
          <p:cNvPr id="32771" name="Rectangle 3087"/>
          <p:cNvSpPr>
            <a:spLocks noGrp="1" noChangeArrowheads="1"/>
          </p:cNvSpPr>
          <p:nvPr>
            <p:ph type="title"/>
          </p:nvPr>
        </p:nvSpPr>
        <p:spPr/>
        <p:txBody>
          <a:bodyPr/>
          <a:lstStyle/>
          <a:p>
            <a:pPr eaLnBrk="1" hangingPunct="1"/>
            <a:r>
              <a:rPr lang="en-US" smtClean="0"/>
              <a:t>Types of Trafficking</a:t>
            </a:r>
          </a:p>
        </p:txBody>
      </p:sp>
      <p:sp>
        <p:nvSpPr>
          <p:cNvPr id="32772" name="Rectangle 3088"/>
          <p:cNvSpPr>
            <a:spLocks noGrp="1" noChangeArrowheads="1"/>
          </p:cNvSpPr>
          <p:nvPr>
            <p:ph type="body" sz="half" idx="1"/>
          </p:nvPr>
        </p:nvSpPr>
        <p:spPr>
          <a:xfrm>
            <a:off x="758825" y="1524000"/>
            <a:ext cx="3736975" cy="4525963"/>
          </a:xfrm>
        </p:spPr>
        <p:txBody>
          <a:bodyPr/>
          <a:lstStyle/>
          <a:p>
            <a:pPr marL="457200" indent="-457200" eaLnBrk="1" hangingPunct="1"/>
            <a:r>
              <a:rPr lang="en-US" sz="2800" smtClean="0"/>
              <a:t>Sexual exploitation</a:t>
            </a:r>
          </a:p>
          <a:p>
            <a:pPr marL="457200" indent="-457200" eaLnBrk="1" hangingPunct="1"/>
            <a:r>
              <a:rPr lang="en-US" sz="2800" smtClean="0"/>
              <a:t>Child prostitution</a:t>
            </a:r>
          </a:p>
          <a:p>
            <a:pPr marL="457200" indent="-457200" eaLnBrk="1" hangingPunct="1"/>
            <a:r>
              <a:rPr lang="en-US" sz="2800" smtClean="0"/>
              <a:t>Forced labor</a:t>
            </a:r>
          </a:p>
          <a:p>
            <a:pPr marL="457200" indent="-457200" eaLnBrk="1" hangingPunct="1"/>
            <a:r>
              <a:rPr lang="en-US" sz="2800" smtClean="0"/>
              <a:t>Child soldiers</a:t>
            </a:r>
          </a:p>
          <a:p>
            <a:pPr marL="457200" indent="-457200" eaLnBrk="1" hangingPunct="1"/>
            <a:r>
              <a:rPr lang="en-US" sz="2800" smtClean="0"/>
              <a:t>Indentured servants</a:t>
            </a:r>
          </a:p>
          <a:p>
            <a:pPr marL="457200" indent="-457200" eaLnBrk="1" hangingPunct="1"/>
            <a:r>
              <a:rPr lang="en-US" sz="2800" smtClean="0"/>
              <a:t>Organ harvesting</a:t>
            </a:r>
          </a:p>
        </p:txBody>
      </p:sp>
      <p:pic>
        <p:nvPicPr>
          <p:cNvPr id="32773" name="Picture 3091" descr="tip_replacementBoy"/>
          <p:cNvPicPr>
            <a:picLocks noChangeAspect="1" noChangeArrowheads="1"/>
          </p:cNvPicPr>
          <p:nvPr>
            <p:ph sz="half" idx="2"/>
          </p:nvPr>
        </p:nvPicPr>
        <p:blipFill>
          <a:blip r:embed="rId4" cstate="print"/>
          <a:srcRect/>
          <a:stretch>
            <a:fillRect/>
          </a:stretch>
        </p:blipFill>
        <p:spPr>
          <a:xfrm>
            <a:off x="5105400" y="1676400"/>
            <a:ext cx="3041650" cy="4572000"/>
          </a:xfrm>
          <a:noFill/>
        </p:spPr>
      </p:pic>
      <p:sp>
        <p:nvSpPr>
          <p:cNvPr id="32774" name="Rectangle 3093"/>
          <p:cNvSpPr>
            <a:spLocks noChangeArrowheads="1"/>
          </p:cNvSpPr>
          <p:nvPr/>
        </p:nvSpPr>
        <p:spPr bwMode="auto">
          <a:xfrm>
            <a:off x="6802438" y="6232525"/>
            <a:ext cx="1350962" cy="244475"/>
          </a:xfrm>
          <a:prstGeom prst="rect">
            <a:avLst/>
          </a:prstGeom>
          <a:noFill/>
          <a:ln w="12700">
            <a:noFill/>
            <a:miter lim="800000"/>
            <a:headEnd type="none" w="sm" len="sm"/>
            <a:tailEnd type="none" w="sm" len="sm"/>
          </a:ln>
        </p:spPr>
        <p:txBody>
          <a:bodyPr wrap="none">
            <a:spAutoFit/>
          </a:bodyPr>
          <a:lstStyle/>
          <a:p>
            <a:r>
              <a:rPr lang="en-US" sz="1000" i="1">
                <a:latin typeface="Arial Narrow" pitchFamily="34" charset="0"/>
              </a:rPr>
              <a:t>Photo Credit: DOD JCCC</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p>
            <a:fld id="{44DCE748-E20B-4FB1-B480-0AA2F12751D8}" type="slidenum">
              <a:rPr lang="en-US"/>
              <a:pPr/>
              <a:t>31</a:t>
            </a:fld>
            <a:endParaRPr lang="en-US"/>
          </a:p>
        </p:txBody>
      </p:sp>
      <p:sp>
        <p:nvSpPr>
          <p:cNvPr id="33795" name="Rectangle 2"/>
          <p:cNvSpPr>
            <a:spLocks noGrp="1" noChangeArrowheads="1"/>
          </p:cNvSpPr>
          <p:nvPr>
            <p:ph type="title"/>
          </p:nvPr>
        </p:nvSpPr>
        <p:spPr/>
        <p:txBody>
          <a:bodyPr/>
          <a:lstStyle/>
          <a:p>
            <a:pPr eaLnBrk="1" hangingPunct="1"/>
            <a:r>
              <a:rPr lang="en-US" smtClean="0"/>
              <a:t>Check Your Understanding</a:t>
            </a:r>
          </a:p>
        </p:txBody>
      </p:sp>
      <p:sp>
        <p:nvSpPr>
          <p:cNvPr id="33796" name="Rectangle 3"/>
          <p:cNvSpPr>
            <a:spLocks noGrp="1" noChangeArrowheads="1"/>
          </p:cNvSpPr>
          <p:nvPr>
            <p:ph type="body" idx="1"/>
          </p:nvPr>
        </p:nvSpPr>
        <p:spPr/>
        <p:txBody>
          <a:bodyPr/>
          <a:lstStyle/>
          <a:p>
            <a:pPr eaLnBrk="1" hangingPunct="1">
              <a:lnSpc>
                <a:spcPct val="80000"/>
              </a:lnSpc>
            </a:pPr>
            <a:r>
              <a:rPr lang="en-US" sz="1400" smtClean="0"/>
              <a:t>The responsible Persons (t</a:t>
            </a:r>
            <a:r>
              <a:rPr kumimoji="1" lang="en-US" sz="1400" smtClean="0"/>
              <a:t>he “bad guys”)  are the people who operate the trafficking enterprise.</a:t>
            </a:r>
          </a:p>
          <a:p>
            <a:pPr lvl="1" eaLnBrk="1" hangingPunct="1">
              <a:lnSpc>
                <a:spcPct val="80000"/>
              </a:lnSpc>
            </a:pPr>
            <a:r>
              <a:rPr kumimoji="1" lang="en-US" sz="1400" smtClean="0"/>
              <a:t>Agree</a:t>
            </a:r>
          </a:p>
          <a:p>
            <a:pPr lvl="1" eaLnBrk="1" hangingPunct="1">
              <a:lnSpc>
                <a:spcPct val="80000"/>
              </a:lnSpc>
            </a:pPr>
            <a:r>
              <a:rPr kumimoji="1" lang="en-US" sz="1400" smtClean="0"/>
              <a:t>Disagree </a:t>
            </a:r>
          </a:p>
          <a:p>
            <a:pPr eaLnBrk="1" hangingPunct="1">
              <a:lnSpc>
                <a:spcPct val="80000"/>
              </a:lnSpc>
            </a:pPr>
            <a:endParaRPr lang="en-US" sz="1400" smtClean="0"/>
          </a:p>
          <a:p>
            <a:pPr eaLnBrk="1" hangingPunct="1">
              <a:lnSpc>
                <a:spcPct val="80000"/>
              </a:lnSpc>
            </a:pPr>
            <a:r>
              <a:rPr lang="en-US" sz="1400" smtClean="0"/>
              <a:t>Trafficking is modern day slavery</a:t>
            </a:r>
          </a:p>
          <a:p>
            <a:pPr lvl="1" eaLnBrk="1" hangingPunct="1">
              <a:lnSpc>
                <a:spcPct val="80000"/>
              </a:lnSpc>
            </a:pPr>
            <a:r>
              <a:rPr lang="en-US" sz="1200" smtClean="0"/>
              <a:t>Agree</a:t>
            </a:r>
          </a:p>
          <a:p>
            <a:pPr lvl="1" eaLnBrk="1" hangingPunct="1">
              <a:lnSpc>
                <a:spcPct val="80000"/>
              </a:lnSpc>
            </a:pPr>
            <a:r>
              <a:rPr lang="en-US" sz="1200" smtClean="0"/>
              <a:t>Disagree</a:t>
            </a:r>
          </a:p>
          <a:p>
            <a:pPr lvl="1" eaLnBrk="1" hangingPunct="1">
              <a:lnSpc>
                <a:spcPct val="80000"/>
              </a:lnSpc>
            </a:pPr>
            <a:endParaRPr lang="en-US" sz="1200" smtClean="0"/>
          </a:p>
          <a:p>
            <a:pPr eaLnBrk="1" hangingPunct="1">
              <a:lnSpc>
                <a:spcPct val="80000"/>
              </a:lnSpc>
            </a:pPr>
            <a:r>
              <a:rPr lang="en-US" sz="1400" smtClean="0"/>
              <a:t>Traffickers target victims indiscriminately</a:t>
            </a:r>
          </a:p>
          <a:p>
            <a:pPr lvl="1" eaLnBrk="1" hangingPunct="1">
              <a:lnSpc>
                <a:spcPct val="80000"/>
              </a:lnSpc>
            </a:pPr>
            <a:r>
              <a:rPr lang="en-US" sz="1200" smtClean="0"/>
              <a:t>Agree</a:t>
            </a:r>
          </a:p>
          <a:p>
            <a:pPr lvl="1" eaLnBrk="1" hangingPunct="1">
              <a:lnSpc>
                <a:spcPct val="80000"/>
              </a:lnSpc>
            </a:pPr>
            <a:r>
              <a:rPr lang="en-US" sz="1200" smtClean="0"/>
              <a:t>Disagree</a:t>
            </a:r>
          </a:p>
          <a:p>
            <a:pPr lvl="1" eaLnBrk="1" hangingPunct="1">
              <a:lnSpc>
                <a:spcPct val="80000"/>
              </a:lnSpc>
            </a:pPr>
            <a:endParaRPr lang="en-US" sz="1200" smtClean="0"/>
          </a:p>
          <a:p>
            <a:pPr eaLnBrk="1" hangingPunct="1">
              <a:lnSpc>
                <a:spcPct val="80000"/>
              </a:lnSpc>
            </a:pPr>
            <a:r>
              <a:rPr lang="en-US" sz="1400" smtClean="0"/>
              <a:t>A basic outline of the trafficking process would look like:</a:t>
            </a:r>
          </a:p>
          <a:p>
            <a:pPr lvl="1" eaLnBrk="1" hangingPunct="1">
              <a:lnSpc>
                <a:spcPct val="80000"/>
              </a:lnSpc>
            </a:pPr>
            <a:r>
              <a:rPr lang="en-US" sz="1200" smtClean="0"/>
              <a:t>Recruitment&gt;transportation&gt;exploitation</a:t>
            </a:r>
          </a:p>
          <a:p>
            <a:pPr lvl="1" eaLnBrk="1" hangingPunct="1">
              <a:lnSpc>
                <a:spcPct val="80000"/>
              </a:lnSpc>
            </a:pPr>
            <a:r>
              <a:rPr lang="en-US" sz="1200" smtClean="0"/>
              <a:t>Transportation&gt;recruitment&gt;exploitation</a:t>
            </a:r>
          </a:p>
          <a:p>
            <a:pPr lvl="1" eaLnBrk="1" hangingPunct="1">
              <a:lnSpc>
                <a:spcPct val="80000"/>
              </a:lnSpc>
            </a:pPr>
            <a:endParaRPr lang="en-US" sz="1200" smtClean="0"/>
          </a:p>
          <a:p>
            <a:pPr eaLnBrk="1" hangingPunct="1">
              <a:lnSpc>
                <a:spcPct val="80000"/>
              </a:lnSpc>
              <a:buClr>
                <a:schemeClr val="tx1"/>
              </a:buClr>
            </a:pPr>
            <a:r>
              <a:rPr lang="en-US" sz="1400" smtClean="0"/>
              <a:t>The United Nations defines trafficking as recruitment, transportation, transfer, harboring or receipt of persons.</a:t>
            </a:r>
          </a:p>
          <a:p>
            <a:pPr lvl="1" eaLnBrk="1" hangingPunct="1">
              <a:lnSpc>
                <a:spcPct val="80000"/>
              </a:lnSpc>
              <a:buClr>
                <a:schemeClr val="tx1"/>
              </a:buClr>
            </a:pPr>
            <a:r>
              <a:rPr lang="en-US" sz="1200" smtClean="0"/>
              <a:t>Agree</a:t>
            </a:r>
          </a:p>
          <a:p>
            <a:pPr lvl="1" eaLnBrk="1" hangingPunct="1">
              <a:lnSpc>
                <a:spcPct val="80000"/>
              </a:lnSpc>
              <a:buClr>
                <a:schemeClr val="tx1"/>
              </a:buClr>
            </a:pPr>
            <a:r>
              <a:rPr lang="en-US" sz="1200" smtClean="0"/>
              <a:t>Disagree</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p>
            <a:fld id="{68E7DA68-E21D-4D4C-815A-AEF37C0E90FE}" type="slidenum">
              <a:rPr lang="en-US"/>
              <a:pPr/>
              <a:t>32</a:t>
            </a:fld>
            <a:endParaRPr lang="en-US"/>
          </a:p>
        </p:txBody>
      </p:sp>
      <p:sp>
        <p:nvSpPr>
          <p:cNvPr id="34819" name="Rectangle 5"/>
          <p:cNvSpPr>
            <a:spLocks noChangeArrowheads="1"/>
          </p:cNvSpPr>
          <p:nvPr/>
        </p:nvSpPr>
        <p:spPr bwMode="auto">
          <a:xfrm>
            <a:off x="1219200" y="457200"/>
            <a:ext cx="7010400" cy="3810000"/>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34820" name="Rectangle 2"/>
          <p:cNvSpPr>
            <a:spLocks noChangeArrowheads="1"/>
          </p:cNvSpPr>
          <p:nvPr/>
        </p:nvSpPr>
        <p:spPr bwMode="auto">
          <a:xfrm>
            <a:off x="304800" y="1143000"/>
            <a:ext cx="8534400" cy="685800"/>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34821" name="Rectangle 3"/>
          <p:cNvSpPr>
            <a:spLocks noGrp="1" noChangeArrowheads="1"/>
          </p:cNvSpPr>
          <p:nvPr>
            <p:ph type="title"/>
          </p:nvPr>
        </p:nvSpPr>
        <p:spPr>
          <a:xfrm>
            <a:off x="457200" y="5105400"/>
            <a:ext cx="8229600" cy="1143000"/>
          </a:xfrm>
        </p:spPr>
        <p:txBody>
          <a:bodyPr/>
          <a:lstStyle/>
          <a:p>
            <a:pPr eaLnBrk="1" hangingPunct="1"/>
            <a:r>
              <a:rPr lang="en-US" sz="4000" smtClean="0">
                <a:latin typeface="Georgia" pitchFamily="18" charset="0"/>
              </a:rPr>
              <a:t>DETECTION</a:t>
            </a:r>
          </a:p>
        </p:txBody>
      </p:sp>
      <p:pic>
        <p:nvPicPr>
          <p:cNvPr id="34822" name="Picture 18" descr="tip_perps_2"/>
          <p:cNvPicPr>
            <a:picLocks noChangeAspect="1" noChangeArrowheads="1"/>
          </p:cNvPicPr>
          <p:nvPr/>
        </p:nvPicPr>
        <p:blipFill>
          <a:blip r:embed="rId4" cstate="print"/>
          <a:srcRect/>
          <a:stretch>
            <a:fillRect/>
          </a:stretch>
        </p:blipFill>
        <p:spPr bwMode="auto">
          <a:xfrm>
            <a:off x="1676400" y="2616200"/>
            <a:ext cx="5791200" cy="2522538"/>
          </a:xfrm>
          <a:prstGeom prst="rect">
            <a:avLst/>
          </a:prstGeom>
          <a:noFill/>
          <a:ln w="9525">
            <a:noFill/>
            <a:miter lim="800000"/>
            <a:headEnd/>
            <a:tailEnd/>
          </a:ln>
        </p:spPr>
      </p:pic>
      <p:sp>
        <p:nvSpPr>
          <p:cNvPr id="34823" name="Rectangle 19"/>
          <p:cNvSpPr>
            <a:spLocks noChangeArrowheads="1"/>
          </p:cNvSpPr>
          <p:nvPr/>
        </p:nvSpPr>
        <p:spPr bwMode="auto">
          <a:xfrm>
            <a:off x="5235575" y="5153025"/>
            <a:ext cx="2219325" cy="244475"/>
          </a:xfrm>
          <a:prstGeom prst="rect">
            <a:avLst/>
          </a:prstGeom>
          <a:noFill/>
          <a:ln w="12700">
            <a:noFill/>
            <a:miter lim="800000"/>
            <a:headEnd type="none" w="sm" len="sm"/>
            <a:tailEnd type="none" w="sm" len="sm"/>
          </a:ln>
        </p:spPr>
        <p:txBody>
          <a:bodyPr wrap="none">
            <a:spAutoFit/>
          </a:bodyPr>
          <a:lstStyle/>
          <a:p>
            <a:r>
              <a:rPr lang="en-US" sz="1000" i="1">
                <a:latin typeface="Arial Narrow" pitchFamily="34" charset="0"/>
              </a:rPr>
              <a:t>Photo Credit: Teun Voeten – Panos Pictures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p>
            <a:fld id="{83ACEC82-9F9E-4A42-9360-ACA4E3190BA0}" type="slidenum">
              <a:rPr lang="en-US"/>
              <a:pPr/>
              <a:t>33</a:t>
            </a:fld>
            <a:endParaRPr lang="en-US"/>
          </a:p>
        </p:txBody>
      </p:sp>
      <p:sp>
        <p:nvSpPr>
          <p:cNvPr id="35843" name="Rectangle 2"/>
          <p:cNvSpPr>
            <a:spLocks noGrp="1" noChangeArrowheads="1"/>
          </p:cNvSpPr>
          <p:nvPr>
            <p:ph type="title"/>
          </p:nvPr>
        </p:nvSpPr>
        <p:spPr/>
        <p:txBody>
          <a:bodyPr/>
          <a:lstStyle/>
          <a:p>
            <a:pPr eaLnBrk="1" hangingPunct="1"/>
            <a:r>
              <a:rPr lang="en-US" smtClean="0"/>
              <a:t>There Was a Bar Downstairs…</a:t>
            </a:r>
          </a:p>
        </p:txBody>
      </p:sp>
      <p:sp>
        <p:nvSpPr>
          <p:cNvPr id="35844" name="Rectangle 3"/>
          <p:cNvSpPr>
            <a:spLocks noGrp="1" noChangeArrowheads="1"/>
          </p:cNvSpPr>
          <p:nvPr>
            <p:ph type="body" idx="1"/>
          </p:nvPr>
        </p:nvSpPr>
        <p:spPr>
          <a:xfrm>
            <a:off x="533400" y="1676400"/>
            <a:ext cx="8077200" cy="4876800"/>
          </a:xfrm>
        </p:spPr>
        <p:txBody>
          <a:bodyPr/>
          <a:lstStyle/>
          <a:p>
            <a:pPr marL="0" indent="0" eaLnBrk="1" hangingPunct="1">
              <a:buClr>
                <a:schemeClr val="tx1"/>
              </a:buClr>
              <a:buFontTx/>
              <a:buNone/>
            </a:pPr>
            <a:r>
              <a:rPr lang="en-US" sz="2800" smtClean="0"/>
              <a:t>“Every night we were made to go there and find clients for sex. I tried not to attract attention by dressing modestly and sitting by myself.”</a:t>
            </a:r>
          </a:p>
          <a:p>
            <a:pPr marL="0" indent="0" eaLnBrk="1" hangingPunct="1">
              <a:buClr>
                <a:schemeClr val="tx1"/>
              </a:buClr>
              <a:buFontTx/>
              <a:buNone/>
            </a:pPr>
            <a:endParaRPr lang="en-US" sz="2800" smtClean="0"/>
          </a:p>
          <a:p>
            <a:pPr marL="0" indent="0" eaLnBrk="1" hangingPunct="1">
              <a:buClr>
                <a:schemeClr val="tx1"/>
              </a:buClr>
              <a:buFontTx/>
              <a:buNone/>
            </a:pPr>
            <a:r>
              <a:rPr lang="en-US" sz="2800" smtClean="0"/>
              <a:t>“Girls who would not cooperate were taken down to the basement and beaten across their backs – where it would not show but still be painful – causing damage to their kidneys.”</a:t>
            </a:r>
          </a:p>
          <a:p>
            <a:pPr marL="0" indent="0" eaLnBrk="1" hangingPunct="1">
              <a:buClr>
                <a:schemeClr val="tx1"/>
              </a:buClr>
              <a:buFontTx/>
              <a:buNone/>
            </a:pPr>
            <a:endParaRPr lang="en-US" sz="2800" smtClean="0"/>
          </a:p>
          <a:p>
            <a:pPr marL="0" indent="0" eaLnBrk="1" hangingPunct="1">
              <a:buClr>
                <a:schemeClr val="tx1"/>
              </a:buClr>
              <a:buFontTx/>
              <a:buNone/>
            </a:pPr>
            <a:r>
              <a:rPr lang="en-US" sz="1400" b="1" smtClean="0"/>
              <a:t>The Protection Project Database</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p>
            <a:fld id="{2F7B09D9-0A3B-4622-B244-62F065E068CE}" type="slidenum">
              <a:rPr lang="en-US"/>
              <a:pPr/>
              <a:t>34</a:t>
            </a:fld>
            <a:endParaRPr lang="en-US"/>
          </a:p>
        </p:txBody>
      </p:sp>
      <p:sp>
        <p:nvSpPr>
          <p:cNvPr id="36867" name="Rectangle 4"/>
          <p:cNvSpPr>
            <a:spLocks noGrp="1" noChangeArrowheads="1"/>
          </p:cNvSpPr>
          <p:nvPr>
            <p:ph type="title"/>
          </p:nvPr>
        </p:nvSpPr>
        <p:spPr/>
        <p:txBody>
          <a:bodyPr/>
          <a:lstStyle/>
          <a:p>
            <a:pPr eaLnBrk="1" hangingPunct="1"/>
            <a:r>
              <a:rPr lang="en-US" smtClean="0"/>
              <a:t>Detection</a:t>
            </a:r>
          </a:p>
        </p:txBody>
      </p:sp>
      <p:sp>
        <p:nvSpPr>
          <p:cNvPr id="36868" name="Rectangle 5"/>
          <p:cNvSpPr>
            <a:spLocks noGrp="1" noChangeArrowheads="1"/>
          </p:cNvSpPr>
          <p:nvPr>
            <p:ph type="body" idx="1"/>
          </p:nvPr>
        </p:nvSpPr>
        <p:spPr>
          <a:xfrm>
            <a:off x="533400" y="1752600"/>
            <a:ext cx="8077200" cy="4525963"/>
          </a:xfrm>
        </p:spPr>
        <p:txBody>
          <a:bodyPr/>
          <a:lstStyle/>
          <a:p>
            <a:pPr marL="0" indent="0" eaLnBrk="1" hangingPunct="1">
              <a:buClr>
                <a:schemeClr val="tx1"/>
              </a:buClr>
              <a:buFontTx/>
              <a:buNone/>
            </a:pPr>
            <a:r>
              <a:rPr lang="en-US" smtClean="0"/>
              <a:t>Objectives</a:t>
            </a:r>
          </a:p>
          <a:p>
            <a:pPr marL="914400" lvl="1" indent="-452438" eaLnBrk="1" hangingPunct="1"/>
            <a:r>
              <a:rPr lang="en-US" smtClean="0"/>
              <a:t>Be able to identify signs that a person may be a victim of trafficking</a:t>
            </a:r>
          </a:p>
          <a:p>
            <a:pPr marL="914400" lvl="1" indent="-452438" eaLnBrk="1" hangingPunct="1"/>
            <a:r>
              <a:rPr lang="en-US" smtClean="0"/>
              <a:t>Be aware of where trafficked persons can be found</a:t>
            </a:r>
          </a:p>
          <a:p>
            <a:pPr marL="914400" lvl="1" indent="-452438" eaLnBrk="1" hangingPunct="1"/>
            <a:r>
              <a:rPr lang="en-US" smtClean="0"/>
              <a:t>Know the procedures for reporting an instance of real or suspected trafficking</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p>
            <a:fld id="{3A22226F-6537-4FDD-BC6B-84DA391629E6}" type="slidenum">
              <a:rPr lang="en-US"/>
              <a:pPr/>
              <a:t>35</a:t>
            </a:fld>
            <a:endParaRPr lang="en-US"/>
          </a:p>
        </p:txBody>
      </p:sp>
      <p:sp>
        <p:nvSpPr>
          <p:cNvPr id="37891" name="Rectangle 4"/>
          <p:cNvSpPr>
            <a:spLocks noGrp="1" noChangeArrowheads="1"/>
          </p:cNvSpPr>
          <p:nvPr>
            <p:ph type="title"/>
          </p:nvPr>
        </p:nvSpPr>
        <p:spPr/>
        <p:txBody>
          <a:bodyPr/>
          <a:lstStyle/>
          <a:p>
            <a:pPr eaLnBrk="1" hangingPunct="1"/>
            <a:r>
              <a:rPr lang="en-US" smtClean="0"/>
              <a:t>Signs of Trafficking</a:t>
            </a:r>
          </a:p>
        </p:txBody>
      </p:sp>
      <p:sp>
        <p:nvSpPr>
          <p:cNvPr id="37892" name="Rectangle 5"/>
          <p:cNvSpPr>
            <a:spLocks noGrp="1" noChangeArrowheads="1"/>
          </p:cNvSpPr>
          <p:nvPr>
            <p:ph type="body" idx="1"/>
          </p:nvPr>
        </p:nvSpPr>
        <p:spPr>
          <a:xfrm>
            <a:off x="533400" y="1752600"/>
            <a:ext cx="8077200" cy="3657600"/>
          </a:xfrm>
        </p:spPr>
        <p:txBody>
          <a:bodyPr/>
          <a:lstStyle/>
          <a:p>
            <a:pPr marL="457200" indent="-457200" eaLnBrk="1" hangingPunct="1">
              <a:lnSpc>
                <a:spcPct val="90000"/>
              </a:lnSpc>
            </a:pPr>
            <a:r>
              <a:rPr lang="en-US" smtClean="0"/>
              <a:t>Victims can’t speak the local language or move about and live in the local community</a:t>
            </a:r>
          </a:p>
          <a:p>
            <a:pPr marL="457200" indent="-457200" eaLnBrk="1" hangingPunct="1">
              <a:lnSpc>
                <a:spcPct val="90000"/>
              </a:lnSpc>
            </a:pPr>
            <a:r>
              <a:rPr lang="en-US" smtClean="0"/>
              <a:t>Heavy security and restrictive access at brothels or other workplace</a:t>
            </a:r>
          </a:p>
          <a:p>
            <a:pPr marL="457200" indent="-457200" eaLnBrk="1" hangingPunct="1">
              <a:lnSpc>
                <a:spcPct val="90000"/>
              </a:lnSpc>
            </a:pPr>
            <a:r>
              <a:rPr lang="en-US" smtClean="0"/>
              <a:t>Secretive advertisements for services</a:t>
            </a:r>
          </a:p>
          <a:p>
            <a:pPr marL="457200" indent="-457200" eaLnBrk="1" hangingPunct="1">
              <a:lnSpc>
                <a:spcPct val="90000"/>
              </a:lnSpc>
            </a:pPr>
            <a:r>
              <a:rPr lang="en-US" smtClean="0"/>
              <a:t>Domestic violence </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8914" name="Slide Number Placeholder 6"/>
          <p:cNvSpPr>
            <a:spLocks noGrp="1"/>
          </p:cNvSpPr>
          <p:nvPr>
            <p:ph type="sldNum" sz="quarter" idx="12"/>
          </p:nvPr>
        </p:nvSpPr>
        <p:spPr>
          <a:noFill/>
        </p:spPr>
        <p:txBody>
          <a:bodyPr/>
          <a:lstStyle/>
          <a:p>
            <a:fld id="{EEE2A5F2-9D6D-47E6-8E07-ADF6859111F2}" type="slidenum">
              <a:rPr lang="en-US"/>
              <a:pPr/>
              <a:t>36</a:t>
            </a:fld>
            <a:endParaRPr lang="en-US"/>
          </a:p>
        </p:txBody>
      </p:sp>
      <p:sp>
        <p:nvSpPr>
          <p:cNvPr id="38915" name="Rectangle 5"/>
          <p:cNvSpPr>
            <a:spLocks noGrp="1" noChangeArrowheads="1"/>
          </p:cNvSpPr>
          <p:nvPr>
            <p:ph type="title"/>
          </p:nvPr>
        </p:nvSpPr>
        <p:spPr/>
        <p:txBody>
          <a:bodyPr/>
          <a:lstStyle/>
          <a:p>
            <a:pPr eaLnBrk="1" hangingPunct="1"/>
            <a:r>
              <a:rPr lang="en-US" smtClean="0"/>
              <a:t>Where to Find Victims</a:t>
            </a:r>
          </a:p>
        </p:txBody>
      </p:sp>
      <p:sp>
        <p:nvSpPr>
          <p:cNvPr id="38916" name="Rectangle 6"/>
          <p:cNvSpPr>
            <a:spLocks noGrp="1" noChangeArrowheads="1"/>
          </p:cNvSpPr>
          <p:nvPr>
            <p:ph type="body" sz="half" idx="1"/>
          </p:nvPr>
        </p:nvSpPr>
        <p:spPr>
          <a:xfrm>
            <a:off x="533400" y="1752600"/>
            <a:ext cx="4191000" cy="4343400"/>
          </a:xfrm>
        </p:spPr>
        <p:txBody>
          <a:bodyPr/>
          <a:lstStyle/>
          <a:p>
            <a:pPr marL="685800" lvl="1" indent="-457200" eaLnBrk="1" hangingPunct="1">
              <a:lnSpc>
                <a:spcPct val="90000"/>
              </a:lnSpc>
              <a:buFontTx/>
              <a:buChar char="•"/>
            </a:pPr>
            <a:r>
              <a:rPr lang="en-US" sz="3200" smtClean="0"/>
              <a:t>Nightclubs</a:t>
            </a:r>
          </a:p>
          <a:p>
            <a:pPr marL="685800" lvl="1" indent="-457200" eaLnBrk="1" hangingPunct="1">
              <a:lnSpc>
                <a:spcPct val="90000"/>
              </a:lnSpc>
              <a:buFontTx/>
              <a:buChar char="•"/>
            </a:pPr>
            <a:r>
              <a:rPr lang="en-US" sz="3200" smtClean="0"/>
              <a:t>Bars</a:t>
            </a:r>
          </a:p>
          <a:p>
            <a:pPr marL="685800" lvl="1" indent="-457200" eaLnBrk="1" hangingPunct="1">
              <a:lnSpc>
                <a:spcPct val="90000"/>
              </a:lnSpc>
              <a:buFontTx/>
              <a:buChar char="•"/>
            </a:pPr>
            <a:r>
              <a:rPr lang="en-US" sz="3200" smtClean="0"/>
              <a:t>Modeling studios</a:t>
            </a:r>
          </a:p>
          <a:p>
            <a:pPr marL="685800" lvl="1" indent="-457200" eaLnBrk="1" hangingPunct="1">
              <a:lnSpc>
                <a:spcPct val="90000"/>
              </a:lnSpc>
              <a:buFontTx/>
              <a:buChar char="•"/>
            </a:pPr>
            <a:r>
              <a:rPr lang="en-US" sz="3200" smtClean="0"/>
              <a:t>Spas</a:t>
            </a:r>
          </a:p>
          <a:p>
            <a:pPr marL="685800" lvl="1" indent="-457200" eaLnBrk="1" hangingPunct="1">
              <a:lnSpc>
                <a:spcPct val="90000"/>
              </a:lnSpc>
              <a:buFontTx/>
              <a:buChar char="•"/>
            </a:pPr>
            <a:r>
              <a:rPr lang="en-US" sz="3200" smtClean="0"/>
              <a:t>Clubs</a:t>
            </a:r>
          </a:p>
          <a:p>
            <a:pPr marL="685800" lvl="1" indent="-457200" eaLnBrk="1" hangingPunct="1">
              <a:lnSpc>
                <a:spcPct val="90000"/>
              </a:lnSpc>
              <a:buFontTx/>
              <a:buChar char="•"/>
            </a:pPr>
            <a:r>
              <a:rPr lang="en-US" sz="3200" smtClean="0"/>
              <a:t>Escort services</a:t>
            </a:r>
          </a:p>
          <a:p>
            <a:pPr marL="685800" lvl="1" indent="-457200" eaLnBrk="1" hangingPunct="1">
              <a:lnSpc>
                <a:spcPct val="90000"/>
              </a:lnSpc>
              <a:buFontTx/>
              <a:buChar char="•"/>
            </a:pPr>
            <a:r>
              <a:rPr lang="en-US" sz="3200" smtClean="0"/>
              <a:t>Massage parlors</a:t>
            </a:r>
          </a:p>
          <a:p>
            <a:pPr marL="685800" lvl="1" indent="-457200" eaLnBrk="1" hangingPunct="1">
              <a:lnSpc>
                <a:spcPct val="90000"/>
              </a:lnSpc>
              <a:buFontTx/>
              <a:buChar char="•"/>
            </a:pPr>
            <a:r>
              <a:rPr lang="en-US" sz="3200" smtClean="0"/>
              <a:t>Adult bookstores</a:t>
            </a:r>
          </a:p>
        </p:txBody>
      </p:sp>
      <p:pic>
        <p:nvPicPr>
          <p:cNvPr id="38917" name="Picture 11"/>
          <p:cNvPicPr>
            <a:picLocks noChangeAspect="1" noChangeArrowheads="1"/>
          </p:cNvPicPr>
          <p:nvPr>
            <p:ph sz="half" idx="2"/>
          </p:nvPr>
        </p:nvPicPr>
        <p:blipFill>
          <a:blip r:embed="rId4" cstate="print"/>
          <a:srcRect/>
          <a:stretch>
            <a:fillRect/>
          </a:stretch>
        </p:blipFill>
        <p:spPr>
          <a:xfrm>
            <a:off x="5129213" y="1662113"/>
            <a:ext cx="3000375" cy="4524375"/>
          </a:xfrm>
          <a:noFill/>
        </p:spPr>
      </p:pic>
      <p:sp>
        <p:nvSpPr>
          <p:cNvPr id="38918" name="Rectangle 12"/>
          <p:cNvSpPr>
            <a:spLocks noChangeArrowheads="1"/>
          </p:cNvSpPr>
          <p:nvPr/>
        </p:nvSpPr>
        <p:spPr bwMode="auto">
          <a:xfrm>
            <a:off x="5867400" y="6156325"/>
            <a:ext cx="2219325" cy="244475"/>
          </a:xfrm>
          <a:prstGeom prst="rect">
            <a:avLst/>
          </a:prstGeom>
          <a:noFill/>
          <a:ln w="12700">
            <a:noFill/>
            <a:miter lim="800000"/>
            <a:headEnd type="none" w="sm" len="sm"/>
            <a:tailEnd type="none" w="sm" len="sm"/>
          </a:ln>
        </p:spPr>
        <p:txBody>
          <a:bodyPr wrap="none">
            <a:spAutoFit/>
          </a:bodyPr>
          <a:lstStyle/>
          <a:p>
            <a:r>
              <a:rPr lang="en-US" sz="1000" i="1">
                <a:latin typeface="Arial Narrow" pitchFamily="34" charset="0"/>
              </a:rPr>
              <a:t>Photo Credit: Teun Voeten – Panos Pictures</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p:spPr>
        <p:txBody>
          <a:bodyPr/>
          <a:lstStyle/>
          <a:p>
            <a:fld id="{7609164B-67AB-4F92-9615-216CBE5EEC94}" type="slidenum">
              <a:rPr lang="en-US"/>
              <a:pPr/>
              <a:t>37</a:t>
            </a:fld>
            <a:endParaRPr lang="en-US"/>
          </a:p>
        </p:txBody>
      </p:sp>
      <p:sp>
        <p:nvSpPr>
          <p:cNvPr id="39939" name="Rectangle 6"/>
          <p:cNvSpPr>
            <a:spLocks noGrp="1" noChangeArrowheads="1"/>
          </p:cNvSpPr>
          <p:nvPr>
            <p:ph type="title"/>
          </p:nvPr>
        </p:nvSpPr>
        <p:spPr/>
        <p:txBody>
          <a:bodyPr/>
          <a:lstStyle/>
          <a:p>
            <a:pPr eaLnBrk="1" hangingPunct="1"/>
            <a:r>
              <a:rPr lang="en-US" smtClean="0"/>
              <a:t>Advertising</a:t>
            </a:r>
          </a:p>
        </p:txBody>
      </p:sp>
      <p:sp>
        <p:nvSpPr>
          <p:cNvPr id="39940" name="Rectangle 7"/>
          <p:cNvSpPr>
            <a:spLocks noGrp="1" noChangeArrowheads="1"/>
          </p:cNvSpPr>
          <p:nvPr>
            <p:ph type="body" idx="1"/>
          </p:nvPr>
        </p:nvSpPr>
        <p:spPr/>
        <p:txBody>
          <a:bodyPr/>
          <a:lstStyle/>
          <a:p>
            <a:pPr marL="0" indent="0" eaLnBrk="1" hangingPunct="1">
              <a:buClr>
                <a:schemeClr val="tx1"/>
              </a:buClr>
              <a:buFontTx/>
              <a:buNone/>
            </a:pPr>
            <a:r>
              <a:rPr lang="en-US" smtClean="0"/>
              <a:t>Advertisements for establishments that use trafficked persons will boast of having an ethnically diverse staff and can be found in:</a:t>
            </a:r>
          </a:p>
          <a:p>
            <a:pPr marL="914400" lvl="1" indent="-452438" eaLnBrk="1" hangingPunct="1">
              <a:buFontTx/>
              <a:buChar char="•"/>
            </a:pPr>
            <a:r>
              <a:rPr lang="en-US" smtClean="0"/>
              <a:t>Yellow pages (under escort service and massage parlors)</a:t>
            </a:r>
          </a:p>
          <a:p>
            <a:pPr marL="914400" lvl="1" indent="-452438" eaLnBrk="1" hangingPunct="1">
              <a:buFontTx/>
              <a:buChar char="•"/>
            </a:pPr>
            <a:r>
              <a:rPr lang="en-US" smtClean="0"/>
              <a:t>Free guides at adult bookstores</a:t>
            </a:r>
          </a:p>
          <a:p>
            <a:pPr marL="914400" lvl="1" indent="-452438" eaLnBrk="1" hangingPunct="1">
              <a:buFontTx/>
              <a:buChar char="•"/>
            </a:pPr>
            <a:r>
              <a:rPr lang="en-US" smtClean="0"/>
              <a:t>Mail-order bride catalogues</a:t>
            </a:r>
          </a:p>
          <a:p>
            <a:pPr marL="914400" lvl="1" indent="-452438" eaLnBrk="1" hangingPunct="1">
              <a:buFontTx/>
              <a:buChar char="•"/>
            </a:pPr>
            <a:r>
              <a:rPr lang="en-US" smtClean="0"/>
              <a:t>Tabloids</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p:spPr>
        <p:txBody>
          <a:bodyPr/>
          <a:lstStyle/>
          <a:p>
            <a:fld id="{9738727D-EF8C-4934-8DE1-5E7FF0F49894}" type="slidenum">
              <a:rPr lang="en-US"/>
              <a:pPr/>
              <a:t>38</a:t>
            </a:fld>
            <a:endParaRPr lang="en-US"/>
          </a:p>
        </p:txBody>
      </p:sp>
      <p:sp>
        <p:nvSpPr>
          <p:cNvPr id="40963" name="Rectangle 4"/>
          <p:cNvSpPr>
            <a:spLocks noGrp="1" noChangeArrowheads="1"/>
          </p:cNvSpPr>
          <p:nvPr>
            <p:ph type="title"/>
          </p:nvPr>
        </p:nvSpPr>
        <p:spPr/>
        <p:txBody>
          <a:bodyPr/>
          <a:lstStyle/>
          <a:p>
            <a:pPr eaLnBrk="1" hangingPunct="1"/>
            <a:r>
              <a:rPr lang="en-US" smtClean="0"/>
              <a:t>Reporting Trafficking</a:t>
            </a:r>
          </a:p>
        </p:txBody>
      </p:sp>
      <p:sp>
        <p:nvSpPr>
          <p:cNvPr id="40964" name="Rectangle 5"/>
          <p:cNvSpPr>
            <a:spLocks noGrp="1" noChangeArrowheads="1"/>
          </p:cNvSpPr>
          <p:nvPr>
            <p:ph type="body" idx="1"/>
          </p:nvPr>
        </p:nvSpPr>
        <p:spPr/>
        <p:txBody>
          <a:bodyPr/>
          <a:lstStyle/>
          <a:p>
            <a:pPr marL="0" indent="1588" eaLnBrk="1" hangingPunct="1">
              <a:buClr>
                <a:schemeClr val="tx1"/>
              </a:buClr>
              <a:buFontTx/>
              <a:buNone/>
            </a:pPr>
            <a:r>
              <a:rPr lang="en-US" smtClean="0"/>
              <a:t>If you believe you have witnessed a trafficking operation or believe a person is being trafficked, you should. . .</a:t>
            </a:r>
          </a:p>
          <a:p>
            <a:pPr marL="0" indent="1588" eaLnBrk="1" hangingPunct="1">
              <a:buClr>
                <a:schemeClr val="tx1"/>
              </a:buClr>
              <a:buFontTx/>
              <a:buNone/>
            </a:pPr>
            <a:endParaRPr lang="en-US" sz="1800" smtClean="0"/>
          </a:p>
          <a:p>
            <a:pPr marL="0" indent="1588" eaLnBrk="1" hangingPunct="1">
              <a:buClr>
                <a:schemeClr val="tx1"/>
              </a:buClr>
              <a:buFontTx/>
              <a:buNone/>
            </a:pPr>
            <a:r>
              <a:rPr lang="en-US" smtClean="0">
                <a:solidFill>
                  <a:srgbClr val="CC0000"/>
                </a:solidFill>
              </a:rPr>
              <a:t>Report that information to your chain of command, Provost Marshal or IG</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p:spPr>
        <p:txBody>
          <a:bodyPr/>
          <a:lstStyle/>
          <a:p>
            <a:fld id="{7601F465-E083-434B-967C-40A169EDFBF1}" type="slidenum">
              <a:rPr lang="en-US"/>
              <a:pPr/>
              <a:t>39</a:t>
            </a:fld>
            <a:endParaRPr lang="en-US"/>
          </a:p>
        </p:txBody>
      </p:sp>
      <p:sp>
        <p:nvSpPr>
          <p:cNvPr id="41987" name="Rectangle 2"/>
          <p:cNvSpPr>
            <a:spLocks noGrp="1" noChangeArrowheads="1"/>
          </p:cNvSpPr>
          <p:nvPr>
            <p:ph type="title"/>
          </p:nvPr>
        </p:nvSpPr>
        <p:spPr/>
        <p:txBody>
          <a:bodyPr/>
          <a:lstStyle/>
          <a:p>
            <a:pPr eaLnBrk="1" hangingPunct="1"/>
            <a:r>
              <a:rPr lang="en-US" smtClean="0"/>
              <a:t>Check Your Understanding</a:t>
            </a:r>
          </a:p>
        </p:txBody>
      </p:sp>
      <p:sp>
        <p:nvSpPr>
          <p:cNvPr id="41988" name="Rectangle 3"/>
          <p:cNvSpPr>
            <a:spLocks noGrp="1" noChangeArrowheads="1"/>
          </p:cNvSpPr>
          <p:nvPr>
            <p:ph type="body" idx="1"/>
          </p:nvPr>
        </p:nvSpPr>
        <p:spPr/>
        <p:txBody>
          <a:bodyPr/>
          <a:lstStyle/>
          <a:p>
            <a:pPr eaLnBrk="1" hangingPunct="1">
              <a:lnSpc>
                <a:spcPct val="80000"/>
              </a:lnSpc>
            </a:pPr>
            <a:endParaRPr lang="en-US" sz="1600" smtClean="0"/>
          </a:p>
          <a:p>
            <a:pPr eaLnBrk="1" hangingPunct="1">
              <a:lnSpc>
                <a:spcPct val="80000"/>
              </a:lnSpc>
            </a:pPr>
            <a:r>
              <a:rPr lang="en-US" sz="1600" smtClean="0"/>
              <a:t>Signs of trafficking are usually subtle; detection requires vigilance</a:t>
            </a:r>
          </a:p>
          <a:p>
            <a:pPr lvl="1" eaLnBrk="1" hangingPunct="1">
              <a:lnSpc>
                <a:spcPct val="80000"/>
              </a:lnSpc>
            </a:pPr>
            <a:r>
              <a:rPr lang="en-US" sz="1400" smtClean="0"/>
              <a:t>Agree</a:t>
            </a:r>
          </a:p>
          <a:p>
            <a:pPr lvl="1" eaLnBrk="1" hangingPunct="1">
              <a:lnSpc>
                <a:spcPct val="80000"/>
              </a:lnSpc>
            </a:pPr>
            <a:r>
              <a:rPr lang="en-US" sz="1400" smtClean="0"/>
              <a:t>Disagree</a:t>
            </a:r>
          </a:p>
          <a:p>
            <a:pPr lvl="1" eaLnBrk="1" hangingPunct="1">
              <a:lnSpc>
                <a:spcPct val="80000"/>
              </a:lnSpc>
            </a:pPr>
            <a:endParaRPr lang="en-US" sz="1400" smtClean="0"/>
          </a:p>
          <a:p>
            <a:pPr eaLnBrk="1" hangingPunct="1">
              <a:lnSpc>
                <a:spcPct val="80000"/>
              </a:lnSpc>
            </a:pPr>
            <a:r>
              <a:rPr lang="en-US" sz="1600" smtClean="0"/>
              <a:t>Unless you attend strip clubs a lot, you’re unlikely to come across trafficking victims</a:t>
            </a:r>
          </a:p>
          <a:p>
            <a:pPr lvl="1" eaLnBrk="1" hangingPunct="1">
              <a:lnSpc>
                <a:spcPct val="80000"/>
              </a:lnSpc>
            </a:pPr>
            <a:r>
              <a:rPr lang="en-US" sz="1400" smtClean="0"/>
              <a:t>Agree</a:t>
            </a:r>
          </a:p>
          <a:p>
            <a:pPr lvl="1" eaLnBrk="1" hangingPunct="1">
              <a:lnSpc>
                <a:spcPct val="80000"/>
              </a:lnSpc>
            </a:pPr>
            <a:r>
              <a:rPr lang="en-US" sz="1400" smtClean="0"/>
              <a:t>Disagree</a:t>
            </a:r>
          </a:p>
          <a:p>
            <a:pPr lvl="1" eaLnBrk="1" hangingPunct="1">
              <a:lnSpc>
                <a:spcPct val="80000"/>
              </a:lnSpc>
            </a:pPr>
            <a:endParaRPr lang="en-US" sz="1400" smtClean="0"/>
          </a:p>
          <a:p>
            <a:pPr eaLnBrk="1" hangingPunct="1">
              <a:lnSpc>
                <a:spcPct val="80000"/>
              </a:lnSpc>
            </a:pPr>
            <a:r>
              <a:rPr lang="en-US" sz="1600" smtClean="0"/>
              <a:t>Ads that boast of ethnically diverse women should raise suspicion</a:t>
            </a:r>
          </a:p>
          <a:p>
            <a:pPr lvl="1" eaLnBrk="1" hangingPunct="1">
              <a:lnSpc>
                <a:spcPct val="80000"/>
              </a:lnSpc>
            </a:pPr>
            <a:r>
              <a:rPr lang="en-US" sz="1400" smtClean="0"/>
              <a:t>Agree</a:t>
            </a:r>
          </a:p>
          <a:p>
            <a:pPr lvl="1" eaLnBrk="1" hangingPunct="1">
              <a:lnSpc>
                <a:spcPct val="80000"/>
              </a:lnSpc>
            </a:pPr>
            <a:r>
              <a:rPr lang="en-US" sz="1400" smtClean="0"/>
              <a:t>Disagree</a:t>
            </a:r>
          </a:p>
          <a:p>
            <a:pPr lvl="1" eaLnBrk="1" hangingPunct="1">
              <a:lnSpc>
                <a:spcPct val="80000"/>
              </a:lnSpc>
            </a:pPr>
            <a:endParaRPr lang="en-US" sz="1400" smtClean="0"/>
          </a:p>
          <a:p>
            <a:pPr eaLnBrk="1" hangingPunct="1">
              <a:lnSpc>
                <a:spcPct val="80000"/>
              </a:lnSpc>
            </a:pPr>
            <a:r>
              <a:rPr lang="en-US" sz="1600" smtClean="0"/>
              <a:t>If you think you’ve identified a victim, you should try to help them immediately</a:t>
            </a:r>
          </a:p>
          <a:p>
            <a:pPr lvl="1" eaLnBrk="1" hangingPunct="1">
              <a:lnSpc>
                <a:spcPct val="80000"/>
              </a:lnSpc>
            </a:pPr>
            <a:r>
              <a:rPr lang="en-US" sz="1400" smtClean="0"/>
              <a:t>Agree</a:t>
            </a:r>
          </a:p>
          <a:p>
            <a:pPr lvl="1" eaLnBrk="1" hangingPunct="1">
              <a:lnSpc>
                <a:spcPct val="80000"/>
              </a:lnSpc>
            </a:pPr>
            <a:r>
              <a:rPr lang="en-US" sz="1400" smtClean="0"/>
              <a:t>Disagree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146" name="Slide Number Placeholder 7"/>
          <p:cNvSpPr>
            <a:spLocks noGrp="1"/>
          </p:cNvSpPr>
          <p:nvPr>
            <p:ph type="sldNum" sz="quarter" idx="12"/>
          </p:nvPr>
        </p:nvSpPr>
        <p:spPr>
          <a:noFill/>
        </p:spPr>
        <p:txBody>
          <a:bodyPr/>
          <a:lstStyle/>
          <a:p>
            <a:fld id="{662D2B97-924E-434C-8281-43BB0CDCEEFC}" type="slidenum">
              <a:rPr lang="en-US"/>
              <a:pPr/>
              <a:t>4</a:t>
            </a:fld>
            <a:endParaRPr lang="en-US"/>
          </a:p>
        </p:txBody>
      </p:sp>
      <p:pic>
        <p:nvPicPr>
          <p:cNvPr id="6147" name="Picture 38" descr="handgun"/>
          <p:cNvPicPr>
            <a:picLocks noChangeAspect="1" noChangeArrowheads="1"/>
          </p:cNvPicPr>
          <p:nvPr/>
        </p:nvPicPr>
        <p:blipFill>
          <a:blip r:embed="rId4" cstate="print"/>
          <a:srcRect/>
          <a:stretch>
            <a:fillRect/>
          </a:stretch>
        </p:blipFill>
        <p:spPr bwMode="auto">
          <a:xfrm rot="2691260">
            <a:off x="5232400" y="5486400"/>
            <a:ext cx="455613" cy="612775"/>
          </a:xfrm>
          <a:prstGeom prst="rect">
            <a:avLst/>
          </a:prstGeom>
          <a:noFill/>
          <a:ln w="9525">
            <a:noFill/>
            <a:miter lim="800000"/>
            <a:headEnd/>
            <a:tailEnd/>
          </a:ln>
        </p:spPr>
      </p:pic>
      <p:pic>
        <p:nvPicPr>
          <p:cNvPr id="6148" name="Picture 36" descr="handgun"/>
          <p:cNvPicPr>
            <a:picLocks noChangeAspect="1" noChangeArrowheads="1"/>
          </p:cNvPicPr>
          <p:nvPr/>
        </p:nvPicPr>
        <p:blipFill>
          <a:blip r:embed="rId5" cstate="print"/>
          <a:srcRect/>
          <a:stretch>
            <a:fillRect/>
          </a:stretch>
        </p:blipFill>
        <p:spPr bwMode="auto">
          <a:xfrm>
            <a:off x="5791200" y="5334000"/>
            <a:ext cx="1085850" cy="808038"/>
          </a:xfrm>
          <a:prstGeom prst="rect">
            <a:avLst/>
          </a:prstGeom>
          <a:noFill/>
          <a:ln w="9525">
            <a:noFill/>
            <a:miter lim="800000"/>
            <a:headEnd/>
            <a:tailEnd/>
          </a:ln>
        </p:spPr>
      </p:pic>
      <p:pic>
        <p:nvPicPr>
          <p:cNvPr id="6149" name="Picture 37" descr="AK-47"/>
          <p:cNvPicPr>
            <a:picLocks noChangeAspect="1" noChangeArrowheads="1"/>
          </p:cNvPicPr>
          <p:nvPr/>
        </p:nvPicPr>
        <p:blipFill>
          <a:blip r:embed="rId6" cstate="print"/>
          <a:srcRect/>
          <a:stretch>
            <a:fillRect/>
          </a:stretch>
        </p:blipFill>
        <p:spPr bwMode="auto">
          <a:xfrm rot="-660829">
            <a:off x="5791200" y="3810000"/>
            <a:ext cx="760413" cy="2438400"/>
          </a:xfrm>
          <a:prstGeom prst="rect">
            <a:avLst/>
          </a:prstGeom>
          <a:noFill/>
          <a:ln w="9525">
            <a:noFill/>
            <a:miter lim="800000"/>
            <a:headEnd/>
            <a:tailEnd/>
          </a:ln>
        </p:spPr>
      </p:pic>
      <p:pic>
        <p:nvPicPr>
          <p:cNvPr id="6150" name="Picture 35" descr="handgun"/>
          <p:cNvPicPr>
            <a:picLocks noChangeAspect="1" noChangeArrowheads="1"/>
          </p:cNvPicPr>
          <p:nvPr/>
        </p:nvPicPr>
        <p:blipFill>
          <a:blip r:embed="rId5" cstate="print"/>
          <a:srcRect/>
          <a:stretch>
            <a:fillRect/>
          </a:stretch>
        </p:blipFill>
        <p:spPr bwMode="auto">
          <a:xfrm rot="2233996">
            <a:off x="6553200" y="4114800"/>
            <a:ext cx="1371600" cy="1019175"/>
          </a:xfrm>
          <a:prstGeom prst="rect">
            <a:avLst/>
          </a:prstGeom>
          <a:noFill/>
          <a:ln w="9525">
            <a:noFill/>
            <a:miter lim="800000"/>
            <a:headEnd/>
            <a:tailEnd/>
          </a:ln>
        </p:spPr>
      </p:pic>
      <p:pic>
        <p:nvPicPr>
          <p:cNvPr id="6151" name="Picture 34" descr="AK-47"/>
          <p:cNvPicPr>
            <a:picLocks noChangeAspect="1" noChangeArrowheads="1"/>
          </p:cNvPicPr>
          <p:nvPr/>
        </p:nvPicPr>
        <p:blipFill>
          <a:blip r:embed="rId7" cstate="print"/>
          <a:srcRect/>
          <a:stretch>
            <a:fillRect/>
          </a:stretch>
        </p:blipFill>
        <p:spPr bwMode="auto">
          <a:xfrm rot="-2657733">
            <a:off x="5715000" y="4724400"/>
            <a:ext cx="3124200" cy="973138"/>
          </a:xfrm>
          <a:prstGeom prst="rect">
            <a:avLst/>
          </a:prstGeom>
          <a:noFill/>
          <a:ln w="9525">
            <a:noFill/>
            <a:miter lim="800000"/>
            <a:headEnd/>
            <a:tailEnd/>
          </a:ln>
        </p:spPr>
      </p:pic>
      <p:sp>
        <p:nvSpPr>
          <p:cNvPr id="6152" name="Rectangle 2"/>
          <p:cNvSpPr>
            <a:spLocks noGrp="1" noChangeArrowheads="1"/>
          </p:cNvSpPr>
          <p:nvPr>
            <p:ph type="title"/>
          </p:nvPr>
        </p:nvSpPr>
        <p:spPr/>
        <p:txBody>
          <a:bodyPr/>
          <a:lstStyle/>
          <a:p>
            <a:pPr eaLnBrk="1" hangingPunct="1"/>
            <a:r>
              <a:rPr lang="en-US" smtClean="0"/>
              <a:t>It’s Worse Than You Realize</a:t>
            </a:r>
          </a:p>
        </p:txBody>
      </p:sp>
      <p:sp>
        <p:nvSpPr>
          <p:cNvPr id="6153" name="Rectangle 3"/>
          <p:cNvSpPr>
            <a:spLocks noGrp="1" noChangeArrowheads="1"/>
          </p:cNvSpPr>
          <p:nvPr>
            <p:ph type="body" sz="half" idx="1"/>
          </p:nvPr>
        </p:nvSpPr>
        <p:spPr>
          <a:xfrm>
            <a:off x="758825" y="1524000"/>
            <a:ext cx="3365500" cy="4525963"/>
          </a:xfrm>
        </p:spPr>
        <p:txBody>
          <a:bodyPr/>
          <a:lstStyle/>
          <a:p>
            <a:pPr marL="0" indent="0" eaLnBrk="1" hangingPunct="1">
              <a:buFontTx/>
              <a:buNone/>
            </a:pPr>
            <a:r>
              <a:rPr lang="en-US" smtClean="0"/>
              <a:t>Trafficking in persons is the </a:t>
            </a:r>
            <a:r>
              <a:rPr lang="en-US" b="1" smtClean="0"/>
              <a:t>2nd largest</a:t>
            </a:r>
            <a:r>
              <a:rPr lang="en-US" smtClean="0"/>
              <a:t> criminal activity in the world, following illegal drugs Just in front of illegal arms</a:t>
            </a:r>
          </a:p>
        </p:txBody>
      </p:sp>
      <p:pic>
        <p:nvPicPr>
          <p:cNvPr id="6154" name="Picture 31" descr="handgun"/>
          <p:cNvPicPr>
            <a:picLocks noChangeAspect="1" noChangeArrowheads="1"/>
          </p:cNvPicPr>
          <p:nvPr/>
        </p:nvPicPr>
        <p:blipFill>
          <a:blip r:embed="rId5" cstate="print"/>
          <a:srcRect/>
          <a:stretch>
            <a:fillRect/>
          </a:stretch>
        </p:blipFill>
        <p:spPr bwMode="auto">
          <a:xfrm rot="-1624838">
            <a:off x="4572000" y="4191000"/>
            <a:ext cx="1695450" cy="1260475"/>
          </a:xfrm>
          <a:prstGeom prst="rect">
            <a:avLst/>
          </a:prstGeom>
          <a:noFill/>
          <a:ln w="9525">
            <a:noFill/>
            <a:miter lim="800000"/>
            <a:headEnd/>
            <a:tailEnd/>
          </a:ln>
        </p:spPr>
      </p:pic>
      <p:pic>
        <p:nvPicPr>
          <p:cNvPr id="6155" name="Picture 33" descr="AK-47"/>
          <p:cNvPicPr>
            <a:picLocks noChangeAspect="1" noChangeArrowheads="1"/>
          </p:cNvPicPr>
          <p:nvPr>
            <p:ph sz="quarter" idx="2"/>
          </p:nvPr>
        </p:nvPicPr>
        <p:blipFill>
          <a:blip r:embed="rId7" cstate="print"/>
          <a:srcRect/>
          <a:stretch>
            <a:fillRect/>
          </a:stretch>
        </p:blipFill>
        <p:spPr>
          <a:xfrm rot="1106097">
            <a:off x="4267200" y="4419600"/>
            <a:ext cx="3962400" cy="1235075"/>
          </a:xfrm>
          <a:noFill/>
        </p:spPr>
      </p:pic>
      <p:pic>
        <p:nvPicPr>
          <p:cNvPr id="6156" name="Picture 41" descr="drugs"/>
          <p:cNvPicPr>
            <a:picLocks noChangeAspect="1" noChangeArrowheads="1"/>
          </p:cNvPicPr>
          <p:nvPr/>
        </p:nvPicPr>
        <p:blipFill>
          <a:blip r:embed="rId8" cstate="print"/>
          <a:srcRect/>
          <a:stretch>
            <a:fillRect/>
          </a:stretch>
        </p:blipFill>
        <p:spPr bwMode="auto">
          <a:xfrm>
            <a:off x="4876800" y="2209800"/>
            <a:ext cx="933450" cy="933450"/>
          </a:xfrm>
          <a:prstGeom prst="rect">
            <a:avLst/>
          </a:prstGeom>
          <a:noFill/>
          <a:ln w="9525">
            <a:noFill/>
            <a:miter lim="800000"/>
            <a:headEnd/>
            <a:tailEnd/>
          </a:ln>
        </p:spPr>
      </p:pic>
      <p:pic>
        <p:nvPicPr>
          <p:cNvPr id="6157" name="Picture 42" descr="no drugs"/>
          <p:cNvPicPr>
            <a:picLocks noChangeAspect="1" noChangeArrowheads="1"/>
          </p:cNvPicPr>
          <p:nvPr/>
        </p:nvPicPr>
        <p:blipFill>
          <a:blip r:embed="rId9" cstate="print"/>
          <a:srcRect/>
          <a:stretch>
            <a:fillRect/>
          </a:stretch>
        </p:blipFill>
        <p:spPr bwMode="auto">
          <a:xfrm>
            <a:off x="6096000" y="2133600"/>
            <a:ext cx="1143000" cy="1143000"/>
          </a:xfrm>
          <a:prstGeom prst="rect">
            <a:avLst/>
          </a:prstGeom>
          <a:noFill/>
          <a:ln w="9525">
            <a:noFill/>
            <a:miter lim="800000"/>
            <a:headEnd/>
            <a:tailEnd/>
          </a:ln>
        </p:spPr>
      </p:pic>
      <p:pic>
        <p:nvPicPr>
          <p:cNvPr id="6158" name="Picture 43" descr="needlepills"/>
          <p:cNvPicPr>
            <a:picLocks noChangeAspect="1" noChangeArrowheads="1"/>
          </p:cNvPicPr>
          <p:nvPr/>
        </p:nvPicPr>
        <p:blipFill>
          <a:blip r:embed="rId10" cstate="print"/>
          <a:srcRect/>
          <a:stretch>
            <a:fillRect/>
          </a:stretch>
        </p:blipFill>
        <p:spPr bwMode="auto">
          <a:xfrm>
            <a:off x="7172325" y="2209800"/>
            <a:ext cx="904875" cy="990600"/>
          </a:xfrm>
          <a:prstGeom prst="rect">
            <a:avLst/>
          </a:prstGeom>
          <a:noFill/>
          <a:ln w="9525">
            <a:noFill/>
            <a:miter lim="800000"/>
            <a:headEnd/>
            <a:tailEnd/>
          </a:ln>
        </p:spPr>
      </p:pic>
      <p:pic>
        <p:nvPicPr>
          <p:cNvPr id="6159" name="Picture 44" descr="drugsneedles"/>
          <p:cNvPicPr>
            <a:picLocks noChangeAspect="1" noChangeArrowheads="1"/>
          </p:cNvPicPr>
          <p:nvPr/>
        </p:nvPicPr>
        <p:blipFill>
          <a:blip r:embed="rId11" cstate="print"/>
          <a:srcRect/>
          <a:stretch>
            <a:fillRect/>
          </a:stretch>
        </p:blipFill>
        <p:spPr bwMode="auto">
          <a:xfrm>
            <a:off x="6076950" y="2190750"/>
            <a:ext cx="1085850" cy="1085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p:spPr>
        <p:txBody>
          <a:bodyPr/>
          <a:lstStyle/>
          <a:p>
            <a:fld id="{0FC589D4-4CC9-4667-A8A6-6AF2806D6402}" type="slidenum">
              <a:rPr lang="en-US"/>
              <a:pPr/>
              <a:t>40</a:t>
            </a:fld>
            <a:endParaRPr lang="en-US"/>
          </a:p>
        </p:txBody>
      </p:sp>
      <p:sp>
        <p:nvSpPr>
          <p:cNvPr id="43011" name="Rectangle 2"/>
          <p:cNvSpPr>
            <a:spLocks noChangeArrowheads="1"/>
          </p:cNvSpPr>
          <p:nvPr/>
        </p:nvSpPr>
        <p:spPr bwMode="auto">
          <a:xfrm>
            <a:off x="304800" y="1143000"/>
            <a:ext cx="8534400" cy="685800"/>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43012" name="Rectangle 3"/>
          <p:cNvSpPr>
            <a:spLocks noGrp="1" noChangeArrowheads="1"/>
          </p:cNvSpPr>
          <p:nvPr>
            <p:ph type="title"/>
          </p:nvPr>
        </p:nvSpPr>
        <p:spPr>
          <a:xfrm>
            <a:off x="457200" y="5105400"/>
            <a:ext cx="8229600" cy="1143000"/>
          </a:xfrm>
        </p:spPr>
        <p:txBody>
          <a:bodyPr/>
          <a:lstStyle/>
          <a:p>
            <a:pPr eaLnBrk="1" hangingPunct="1"/>
            <a:r>
              <a:rPr lang="en-US" sz="4000" smtClean="0">
                <a:solidFill>
                  <a:schemeClr val="tx1"/>
                </a:solidFill>
                <a:latin typeface="Georgia" pitchFamily="18" charset="0"/>
              </a:rPr>
              <a:t>LEGAL PROVISIONS</a:t>
            </a:r>
          </a:p>
        </p:txBody>
      </p:sp>
      <p:pic>
        <p:nvPicPr>
          <p:cNvPr id="43013" name="Picture 21" descr="8256993"/>
          <p:cNvPicPr>
            <a:picLocks noChangeAspect="1" noChangeArrowheads="1"/>
          </p:cNvPicPr>
          <p:nvPr>
            <p:ph idx="1"/>
          </p:nvPr>
        </p:nvPicPr>
        <p:blipFill>
          <a:blip r:embed="rId3" cstate="print"/>
          <a:srcRect/>
          <a:stretch>
            <a:fillRect/>
          </a:stretch>
        </p:blipFill>
        <p:spPr>
          <a:xfrm>
            <a:off x="2819400" y="481013"/>
            <a:ext cx="3455988" cy="4624387"/>
          </a:xfrm>
          <a:noFill/>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p>
            <a:fld id="{E868F9EA-B9CA-4DC8-AB86-8D578BEC230F}" type="slidenum">
              <a:rPr lang="en-US"/>
              <a:pPr/>
              <a:t>41</a:t>
            </a:fld>
            <a:endParaRPr lang="en-US"/>
          </a:p>
        </p:txBody>
      </p:sp>
      <p:sp>
        <p:nvSpPr>
          <p:cNvPr id="44035" name="Rectangle 4"/>
          <p:cNvSpPr>
            <a:spLocks noGrp="1" noChangeArrowheads="1"/>
          </p:cNvSpPr>
          <p:nvPr>
            <p:ph type="title"/>
          </p:nvPr>
        </p:nvSpPr>
        <p:spPr/>
        <p:txBody>
          <a:bodyPr/>
          <a:lstStyle/>
          <a:p>
            <a:pPr eaLnBrk="1" hangingPunct="1"/>
            <a:r>
              <a:rPr lang="en-US" smtClean="0"/>
              <a:t>Legal Provisions</a:t>
            </a:r>
          </a:p>
        </p:txBody>
      </p:sp>
      <p:sp>
        <p:nvSpPr>
          <p:cNvPr id="251909" name="Rectangle 5"/>
          <p:cNvSpPr>
            <a:spLocks noGrp="1" noChangeArrowheads="1"/>
          </p:cNvSpPr>
          <p:nvPr>
            <p:ph type="body" idx="1"/>
          </p:nvPr>
        </p:nvSpPr>
        <p:spPr/>
        <p:txBody>
          <a:bodyPr/>
          <a:lstStyle/>
          <a:p>
            <a:pPr marL="0" indent="1588" eaLnBrk="1" hangingPunct="1">
              <a:lnSpc>
                <a:spcPct val="90000"/>
              </a:lnSpc>
              <a:buClr>
                <a:schemeClr val="tx1"/>
              </a:buClr>
              <a:buFontTx/>
              <a:buNone/>
              <a:defRPr/>
            </a:pPr>
            <a:r>
              <a:rPr lang="en-US" smtClean="0"/>
              <a:t>Objectives</a:t>
            </a:r>
          </a:p>
          <a:p>
            <a:pPr marL="914400" lvl="1" indent="-455613" eaLnBrk="1" hangingPunct="1">
              <a:lnSpc>
                <a:spcPct val="90000"/>
              </a:lnSpc>
              <a:defRPr/>
            </a:pPr>
            <a:r>
              <a:rPr lang="en-US" smtClean="0"/>
              <a:t>Understand the UCMJ (Article 134) </a:t>
            </a:r>
            <a:r>
              <a:rPr lang="en-US" smtClean="0">
                <a:effectLst>
                  <a:outerShdw blurRad="38100" dist="38100" dir="2700000" algn="tl">
                    <a:srgbClr val="C0C0C0"/>
                  </a:outerShdw>
                </a:effectLst>
              </a:rPr>
              <a:t>offense of "Patronizing a Prostitute“</a:t>
            </a:r>
          </a:p>
          <a:p>
            <a:pPr marL="914400" lvl="1" indent="-455613" eaLnBrk="1" hangingPunct="1">
              <a:lnSpc>
                <a:spcPct val="90000"/>
              </a:lnSpc>
              <a:defRPr/>
            </a:pPr>
            <a:r>
              <a:rPr lang="en-US" smtClean="0"/>
              <a:t>Be aware of the Military Extraterritorial Jurisdiction Act of 2000 (MEJA)</a:t>
            </a:r>
          </a:p>
          <a:p>
            <a:pPr marL="914400" lvl="1" indent="-455613" eaLnBrk="1" hangingPunct="1">
              <a:lnSpc>
                <a:spcPct val="90000"/>
              </a:lnSpc>
              <a:defRPr/>
            </a:pPr>
            <a:r>
              <a:rPr lang="en-US" smtClean="0"/>
              <a:t>Be aware of the legal sanctions against military and civilian involvement with trafficking in persons</a:t>
            </a:r>
          </a:p>
          <a:p>
            <a:pPr marL="914400" lvl="1" indent="-455613" eaLnBrk="1" hangingPunct="1">
              <a:lnSpc>
                <a:spcPct val="90000"/>
              </a:lnSpc>
              <a:defRPr/>
            </a:pPr>
            <a:r>
              <a:rPr lang="en-US" smtClean="0"/>
              <a:t>Be aware of the legal consequences of trafficking in persons</a:t>
            </a:r>
          </a:p>
          <a:p>
            <a:pPr marL="914400" lvl="1" indent="-455613" eaLnBrk="1" hangingPunct="1">
              <a:lnSpc>
                <a:spcPct val="90000"/>
              </a:lnSpc>
              <a:defRPr/>
            </a:pPr>
            <a:endParaRPr lang="en-US" smtClean="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p:spPr>
        <p:txBody>
          <a:bodyPr/>
          <a:lstStyle/>
          <a:p>
            <a:fld id="{C2CF6CCE-8BB5-4D35-8BA7-41718798C2DA}" type="slidenum">
              <a:rPr lang="en-US"/>
              <a:pPr/>
              <a:t>42</a:t>
            </a:fld>
            <a:endParaRPr lang="en-US"/>
          </a:p>
        </p:txBody>
      </p:sp>
      <p:sp>
        <p:nvSpPr>
          <p:cNvPr id="45059" name="Rectangle 2"/>
          <p:cNvSpPr>
            <a:spLocks noGrp="1" noChangeArrowheads="1"/>
          </p:cNvSpPr>
          <p:nvPr>
            <p:ph type="title"/>
          </p:nvPr>
        </p:nvSpPr>
        <p:spPr/>
        <p:txBody>
          <a:bodyPr/>
          <a:lstStyle/>
          <a:p>
            <a:pPr eaLnBrk="1" hangingPunct="1"/>
            <a:r>
              <a:rPr lang="en-US" sz="4000" smtClean="0"/>
              <a:t>UCMJ</a:t>
            </a:r>
            <a:br>
              <a:rPr lang="en-US" sz="4000" smtClean="0"/>
            </a:br>
            <a:r>
              <a:rPr lang="en-US" sz="4000" smtClean="0"/>
              <a:t>Military Personnel</a:t>
            </a:r>
          </a:p>
        </p:txBody>
      </p:sp>
      <p:sp>
        <p:nvSpPr>
          <p:cNvPr id="331779" name="Rectangle 3"/>
          <p:cNvSpPr>
            <a:spLocks noGrp="1" noChangeArrowheads="1"/>
          </p:cNvSpPr>
          <p:nvPr>
            <p:ph type="body" idx="1"/>
          </p:nvPr>
        </p:nvSpPr>
        <p:spPr>
          <a:xfrm>
            <a:off x="533400" y="2209800"/>
            <a:ext cx="8077200" cy="4525963"/>
          </a:xfrm>
        </p:spPr>
        <p:txBody>
          <a:bodyPr/>
          <a:lstStyle/>
          <a:p>
            <a:pPr marL="457200" indent="-457200" eaLnBrk="1" hangingPunct="1">
              <a:lnSpc>
                <a:spcPct val="80000"/>
              </a:lnSpc>
              <a:spcBef>
                <a:spcPct val="0"/>
              </a:spcBef>
              <a:buClr>
                <a:srgbClr val="CC3300"/>
              </a:buClr>
              <a:buSzPct val="85000"/>
              <a:buFont typeface="Wingdings" pitchFamily="2" charset="2"/>
              <a:buChar char="ª"/>
              <a:defRPr/>
            </a:pPr>
            <a:r>
              <a:rPr lang="en-US" sz="2400" smtClean="0">
                <a:effectLst>
                  <a:outerShdw blurRad="38100" dist="38100" dir="2700000" algn="tl">
                    <a:srgbClr val="C0C0C0"/>
                  </a:outerShdw>
                </a:effectLst>
              </a:rPr>
              <a:t>On October 14, 2005, President Bush signed E.O. 13387 "2005 Amendments to the Manual for Courts-Martial, United States" that enumerates the Article 134, UCMJ, offense of "Patronizing a Prostitute</a:t>
            </a:r>
            <a:r>
              <a:rPr lang="en-US" sz="2800" smtClean="0">
                <a:effectLst>
                  <a:outerShdw blurRad="38100" dist="38100" dir="2700000" algn="tl">
                    <a:srgbClr val="C0C0C0"/>
                  </a:outerShdw>
                </a:effectLst>
              </a:rPr>
              <a:t>“</a:t>
            </a:r>
          </a:p>
          <a:p>
            <a:pPr marL="457200" indent="-457200" eaLnBrk="1" hangingPunct="1">
              <a:lnSpc>
                <a:spcPct val="80000"/>
              </a:lnSpc>
              <a:spcBef>
                <a:spcPct val="0"/>
              </a:spcBef>
              <a:buClr>
                <a:srgbClr val="CC3300"/>
              </a:buClr>
              <a:buSzPct val="85000"/>
              <a:buFont typeface="Wingdings" pitchFamily="2" charset="2"/>
              <a:buChar char="ª"/>
              <a:defRPr/>
            </a:pPr>
            <a:endParaRPr lang="en-US" sz="2800" smtClean="0">
              <a:effectLst>
                <a:outerShdw blurRad="38100" dist="38100" dir="2700000" algn="tl">
                  <a:srgbClr val="C0C0C0"/>
                </a:outerShdw>
              </a:effectLst>
            </a:endParaRPr>
          </a:p>
          <a:p>
            <a:pPr marL="457200" indent="-457200" eaLnBrk="1" hangingPunct="1">
              <a:lnSpc>
                <a:spcPct val="80000"/>
              </a:lnSpc>
              <a:spcBef>
                <a:spcPct val="0"/>
              </a:spcBef>
              <a:buClr>
                <a:srgbClr val="CC3300"/>
              </a:buClr>
              <a:buSzPct val="85000"/>
              <a:buFont typeface="Wingdings" pitchFamily="2" charset="2"/>
              <a:buChar char="ª"/>
              <a:defRPr/>
            </a:pPr>
            <a:r>
              <a:rPr lang="en-US" sz="1800" smtClean="0">
                <a:effectLst>
                  <a:outerShdw blurRad="38100" dist="38100" dir="2700000" algn="tl">
                    <a:srgbClr val="C0C0C0"/>
                  </a:outerShdw>
                </a:effectLst>
              </a:rPr>
              <a:t>  “(b)(2) Patronizing a Prostitute</a:t>
            </a:r>
          </a:p>
          <a:p>
            <a:pPr marL="457200" indent="-457200" eaLnBrk="1" hangingPunct="1">
              <a:lnSpc>
                <a:spcPct val="80000"/>
              </a:lnSpc>
              <a:spcBef>
                <a:spcPct val="0"/>
              </a:spcBef>
              <a:buClr>
                <a:srgbClr val="CC3300"/>
              </a:buClr>
              <a:buSzPct val="85000"/>
              <a:buFont typeface="Wingdings" pitchFamily="2" charset="2"/>
              <a:buChar char="ª"/>
              <a:defRPr/>
            </a:pPr>
            <a:r>
              <a:rPr lang="en-US" sz="1800" smtClean="0">
                <a:effectLst>
                  <a:outerShdw blurRad="38100" dist="38100" dir="2700000" algn="tl">
                    <a:srgbClr val="C0C0C0"/>
                  </a:outerShdw>
                </a:effectLst>
              </a:rPr>
              <a:t>        (a) That the accused had sexual intercourse with another person not   	the accused spouse;</a:t>
            </a:r>
          </a:p>
          <a:p>
            <a:pPr marL="457200" indent="-457200" eaLnBrk="1" hangingPunct="1">
              <a:lnSpc>
                <a:spcPct val="80000"/>
              </a:lnSpc>
              <a:spcBef>
                <a:spcPct val="0"/>
              </a:spcBef>
              <a:buClr>
                <a:srgbClr val="CC3300"/>
              </a:buClr>
              <a:buSzPct val="85000"/>
              <a:buFont typeface="Wingdings" pitchFamily="2" charset="2"/>
              <a:buChar char="ª"/>
              <a:defRPr/>
            </a:pPr>
            <a:r>
              <a:rPr lang="en-US" sz="1800" smtClean="0">
                <a:effectLst>
                  <a:outerShdw blurRad="38100" dist="38100" dir="2700000" algn="tl">
                    <a:srgbClr val="C0C0C0"/>
                  </a:outerShdw>
                </a:effectLst>
              </a:rPr>
              <a:t>        (b) That the accused compelled, induced, enticed, or procured such 	person to engage in an act of sexual intercourse in exchange for 	money or other compensation; and</a:t>
            </a:r>
          </a:p>
          <a:p>
            <a:pPr marL="457200" indent="-457200" eaLnBrk="1" hangingPunct="1">
              <a:lnSpc>
                <a:spcPct val="80000"/>
              </a:lnSpc>
              <a:spcBef>
                <a:spcPct val="0"/>
              </a:spcBef>
              <a:buClr>
                <a:srgbClr val="CC3300"/>
              </a:buClr>
              <a:buSzPct val="85000"/>
              <a:buFont typeface="Wingdings" pitchFamily="2" charset="2"/>
              <a:buChar char="ª"/>
              <a:defRPr/>
            </a:pPr>
            <a:r>
              <a:rPr lang="en-US" sz="1800" smtClean="0">
                <a:effectLst>
                  <a:outerShdw blurRad="38100" dist="38100" dir="2700000" algn="tl">
                    <a:srgbClr val="C0C0C0"/>
                  </a:outerShdw>
                </a:effectLst>
              </a:rPr>
              <a:t>        (c) This act was wrongful; and</a:t>
            </a:r>
          </a:p>
          <a:p>
            <a:pPr marL="457200" indent="-457200" eaLnBrk="1" hangingPunct="1">
              <a:lnSpc>
                <a:spcPct val="80000"/>
              </a:lnSpc>
              <a:spcBef>
                <a:spcPct val="0"/>
              </a:spcBef>
              <a:buClr>
                <a:srgbClr val="CC3300"/>
              </a:buClr>
              <a:buSzPct val="85000"/>
              <a:buFont typeface="Wingdings" pitchFamily="2" charset="2"/>
              <a:buChar char="ª"/>
              <a:defRPr/>
            </a:pPr>
            <a:r>
              <a:rPr lang="en-US" sz="1800" smtClean="0">
                <a:effectLst>
                  <a:outerShdw blurRad="38100" dist="38100" dir="2700000" algn="tl">
                    <a:srgbClr val="C0C0C0"/>
                  </a:outerShdw>
                </a:effectLst>
              </a:rPr>
              <a:t>        (d) That, under the circumstances, the conduct of the accused was 	to the prejudice of good order and discipline in the armed forces 	or was of a nature to bring discredit upon the armed forces</a:t>
            </a:r>
            <a:r>
              <a:rPr lang="en-US" sz="1800" b="1" smtClean="0">
                <a:effectLst>
                  <a:outerShdw blurRad="38100" dist="38100" dir="2700000" algn="tl">
                    <a:srgbClr val="C0C0C0"/>
                  </a:outerShdw>
                </a:effectLst>
                <a:latin typeface="Comic Sans MS" pitchFamily="66" charset="0"/>
              </a:rPr>
              <a:t>”</a:t>
            </a:r>
          </a:p>
        </p:txBody>
      </p:sp>
      <p:sp>
        <p:nvSpPr>
          <p:cNvPr id="331780" name="Rectangle 4"/>
          <p:cNvSpPr>
            <a:spLocks noChangeArrowheads="1"/>
          </p:cNvSpPr>
          <p:nvPr/>
        </p:nvSpPr>
        <p:spPr bwMode="auto">
          <a:xfrm>
            <a:off x="2317750" y="1600200"/>
            <a:ext cx="4508500" cy="457200"/>
          </a:xfrm>
          <a:prstGeom prst="rect">
            <a:avLst/>
          </a:prstGeom>
          <a:noFill/>
          <a:ln w="12700">
            <a:noFill/>
            <a:miter lim="800000"/>
            <a:headEnd type="none" w="sm" len="sm"/>
            <a:tailEnd type="none" w="sm" len="sm"/>
          </a:ln>
          <a:effectLst/>
        </p:spPr>
        <p:txBody>
          <a:bodyPr wrap="none">
            <a:spAutoFit/>
          </a:bodyPr>
          <a:lstStyle/>
          <a:p>
            <a:pPr>
              <a:defRPr/>
            </a:pPr>
            <a:r>
              <a:rPr lang="en-US" b="1">
                <a:solidFill>
                  <a:srgbClr val="CC3300"/>
                </a:solidFill>
                <a:effectLst>
                  <a:outerShdw blurRad="38100" dist="38100" dir="2700000" algn="tl">
                    <a:srgbClr val="C0C0C0"/>
                  </a:outerShdw>
                </a:effectLst>
                <a:cs typeface="+mn-cs"/>
              </a:rPr>
              <a:t>Legal Prohibition on Prostitution</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p>
            <a:fld id="{53BBE2A4-A025-4036-9275-0A9FB6184D3A}" type="slidenum">
              <a:rPr lang="en-US"/>
              <a:pPr/>
              <a:t>43</a:t>
            </a:fld>
            <a:endParaRPr lang="en-US"/>
          </a:p>
        </p:txBody>
      </p:sp>
      <p:sp>
        <p:nvSpPr>
          <p:cNvPr id="46083" name="Rectangle 2"/>
          <p:cNvSpPr>
            <a:spLocks noGrp="1" noChangeArrowheads="1"/>
          </p:cNvSpPr>
          <p:nvPr>
            <p:ph type="title"/>
          </p:nvPr>
        </p:nvSpPr>
        <p:spPr/>
        <p:txBody>
          <a:bodyPr/>
          <a:lstStyle/>
          <a:p>
            <a:pPr eaLnBrk="1" hangingPunct="1"/>
            <a:r>
              <a:rPr lang="en-US" sz="4000" smtClean="0"/>
              <a:t>UCMJ</a:t>
            </a:r>
            <a:br>
              <a:rPr lang="en-US" sz="4000" smtClean="0"/>
            </a:br>
            <a:r>
              <a:rPr lang="en-US" sz="4000" smtClean="0"/>
              <a:t>Military Personnel</a:t>
            </a:r>
          </a:p>
        </p:txBody>
      </p:sp>
      <p:sp>
        <p:nvSpPr>
          <p:cNvPr id="46084" name="Rectangle 3"/>
          <p:cNvSpPr>
            <a:spLocks noGrp="1" noChangeArrowheads="1"/>
          </p:cNvSpPr>
          <p:nvPr>
            <p:ph type="body" idx="1"/>
          </p:nvPr>
        </p:nvSpPr>
        <p:spPr>
          <a:xfrm>
            <a:off x="533400" y="1752600"/>
            <a:ext cx="8077200" cy="4525963"/>
          </a:xfrm>
        </p:spPr>
        <p:txBody>
          <a:bodyPr/>
          <a:lstStyle/>
          <a:p>
            <a:pPr marL="457200" indent="-457200" eaLnBrk="1" hangingPunct="1">
              <a:lnSpc>
                <a:spcPct val="80000"/>
              </a:lnSpc>
            </a:pPr>
            <a:r>
              <a:rPr lang="en-US" sz="2800" smtClean="0"/>
              <a:t>Military personnel are subject to UCMJ jurisdiction 24/7, while on or off duty, while on or off military reservation, and worldwide</a:t>
            </a:r>
          </a:p>
          <a:p>
            <a:pPr marL="457200" indent="-457200" eaLnBrk="1" hangingPunct="1">
              <a:lnSpc>
                <a:spcPct val="80000"/>
              </a:lnSpc>
            </a:pPr>
            <a:r>
              <a:rPr lang="en-US" sz="2800" smtClean="0"/>
              <a:t>Members of the Reserve Components are subject to UCMJ when performing active duty or training (National Guard when in Federal Status)</a:t>
            </a:r>
          </a:p>
          <a:p>
            <a:pPr marL="457200" indent="-457200" eaLnBrk="1" hangingPunct="1">
              <a:lnSpc>
                <a:spcPct val="80000"/>
              </a:lnSpc>
            </a:pPr>
            <a:r>
              <a:rPr lang="en-US" sz="2800" smtClean="0"/>
              <a:t>Retired regular members of the armed forces who are entitled to pay are subject to UCMJ</a:t>
            </a:r>
          </a:p>
          <a:p>
            <a:pPr marL="457200" indent="-457200" eaLnBrk="1" hangingPunct="1">
              <a:lnSpc>
                <a:spcPct val="80000"/>
              </a:lnSpc>
            </a:pPr>
            <a:r>
              <a:rPr lang="en-US" sz="2800" smtClean="0"/>
              <a:t>As a general rule, military family members and civilian employees are not subject to UCMJ</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lstStyle/>
          <a:p>
            <a:fld id="{72959B5B-6902-429E-8E99-C700FD542302}" type="slidenum">
              <a:rPr lang="en-US"/>
              <a:pPr/>
              <a:t>44</a:t>
            </a:fld>
            <a:endParaRPr lang="en-US"/>
          </a:p>
        </p:txBody>
      </p:sp>
      <p:sp>
        <p:nvSpPr>
          <p:cNvPr id="47107" name="Rectangle 2"/>
          <p:cNvSpPr>
            <a:spLocks noGrp="1" noChangeArrowheads="1"/>
          </p:cNvSpPr>
          <p:nvPr>
            <p:ph type="title"/>
          </p:nvPr>
        </p:nvSpPr>
        <p:spPr/>
        <p:txBody>
          <a:bodyPr/>
          <a:lstStyle/>
          <a:p>
            <a:pPr eaLnBrk="1" hangingPunct="1"/>
            <a:r>
              <a:rPr lang="en-US" sz="4000" smtClean="0"/>
              <a:t>UCMJ</a:t>
            </a:r>
            <a:br>
              <a:rPr lang="en-US" sz="4000" smtClean="0"/>
            </a:br>
            <a:r>
              <a:rPr lang="en-US" sz="4000" smtClean="0"/>
              <a:t>Civilian Personnel</a:t>
            </a:r>
          </a:p>
        </p:txBody>
      </p:sp>
      <p:sp>
        <p:nvSpPr>
          <p:cNvPr id="47108" name="Rectangle 3"/>
          <p:cNvSpPr>
            <a:spLocks noGrp="1" noChangeArrowheads="1"/>
          </p:cNvSpPr>
          <p:nvPr>
            <p:ph type="body" idx="1"/>
          </p:nvPr>
        </p:nvSpPr>
        <p:spPr/>
        <p:txBody>
          <a:bodyPr/>
          <a:lstStyle/>
          <a:p>
            <a:pPr eaLnBrk="1" hangingPunct="1"/>
            <a:r>
              <a:rPr lang="en-US" smtClean="0"/>
              <a:t>DoD civilian employees and DoD contract employees are subject to the</a:t>
            </a:r>
          </a:p>
          <a:p>
            <a:pPr eaLnBrk="1" hangingPunct="1">
              <a:buFontTx/>
              <a:buNone/>
            </a:pPr>
            <a:r>
              <a:rPr lang="en-US" smtClean="0"/>
              <a:t>	UCMJ when they are serving with or accompanying Armed Forces in the</a:t>
            </a:r>
          </a:p>
          <a:p>
            <a:pPr eaLnBrk="1" hangingPunct="1">
              <a:buFontTx/>
              <a:buNone/>
            </a:pPr>
            <a:r>
              <a:rPr lang="en-US" smtClean="0"/>
              <a:t>	field during a time of congressionally-declared war or a contingency</a:t>
            </a:r>
          </a:p>
          <a:p>
            <a:pPr eaLnBrk="1" hangingPunct="1">
              <a:buFontTx/>
              <a:buNone/>
            </a:pPr>
            <a:r>
              <a:rPr lang="en-US" smtClean="0"/>
              <a:t>	operation.</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8130" name="Slide Number Placeholder 6"/>
          <p:cNvSpPr>
            <a:spLocks noGrp="1"/>
          </p:cNvSpPr>
          <p:nvPr>
            <p:ph type="sldNum" sz="quarter" idx="12"/>
          </p:nvPr>
        </p:nvSpPr>
        <p:spPr>
          <a:noFill/>
        </p:spPr>
        <p:txBody>
          <a:bodyPr/>
          <a:lstStyle/>
          <a:p>
            <a:fld id="{BB5B3EF4-3B13-409E-B820-3AF31B8A051E}" type="slidenum">
              <a:rPr lang="en-US"/>
              <a:pPr/>
              <a:t>45</a:t>
            </a:fld>
            <a:endParaRPr lang="en-US"/>
          </a:p>
        </p:txBody>
      </p:sp>
      <p:sp>
        <p:nvSpPr>
          <p:cNvPr id="48131" name="Rectangle 2"/>
          <p:cNvSpPr>
            <a:spLocks noGrp="1" noChangeArrowheads="1"/>
          </p:cNvSpPr>
          <p:nvPr>
            <p:ph type="title"/>
          </p:nvPr>
        </p:nvSpPr>
        <p:spPr/>
        <p:txBody>
          <a:bodyPr/>
          <a:lstStyle/>
          <a:p>
            <a:pPr eaLnBrk="1" hangingPunct="1"/>
            <a:r>
              <a:rPr lang="en-US" sz="4000" smtClean="0"/>
              <a:t>MEJA 2000</a:t>
            </a:r>
            <a:br>
              <a:rPr lang="en-US" sz="4000" smtClean="0"/>
            </a:br>
            <a:r>
              <a:rPr lang="en-US" sz="4000" smtClean="0"/>
              <a:t>DoD Civilians/Contractors</a:t>
            </a:r>
          </a:p>
        </p:txBody>
      </p:sp>
      <p:sp>
        <p:nvSpPr>
          <p:cNvPr id="48132" name="Rectangle 3"/>
          <p:cNvSpPr>
            <a:spLocks noGrp="1" noChangeArrowheads="1"/>
          </p:cNvSpPr>
          <p:nvPr>
            <p:ph type="body" sz="half" idx="1"/>
          </p:nvPr>
        </p:nvSpPr>
        <p:spPr>
          <a:xfrm>
            <a:off x="4229100" y="2286000"/>
            <a:ext cx="4419600" cy="3454400"/>
          </a:xfrm>
          <a:noFill/>
          <a:ln w="38100">
            <a:solidFill>
              <a:srgbClr val="FF0000"/>
            </a:solidFill>
          </a:ln>
        </p:spPr>
        <p:txBody>
          <a:bodyPr/>
          <a:lstStyle/>
          <a:p>
            <a:pPr marL="0" indent="0">
              <a:spcBef>
                <a:spcPct val="30000"/>
              </a:spcBef>
              <a:buFontTx/>
              <a:buNone/>
            </a:pPr>
            <a:r>
              <a:rPr kumimoji="1" lang="en-US" sz="2400" smtClean="0"/>
              <a:t>“…engaged in conduct outside the United States that would constitute an offense punishable by imprisonment for more than 1 year if the conduct had been engaged in within the special maritime and territorial jurisdiction of the United States…”</a:t>
            </a:r>
            <a:endParaRPr lang="en-US" sz="2400" smtClean="0"/>
          </a:p>
        </p:txBody>
      </p:sp>
      <p:pic>
        <p:nvPicPr>
          <p:cNvPr id="48133" name="Picture 17" descr="meja"/>
          <p:cNvPicPr>
            <a:picLocks noChangeAspect="1" noChangeArrowheads="1"/>
          </p:cNvPicPr>
          <p:nvPr>
            <p:ph sz="half" idx="2"/>
          </p:nvPr>
        </p:nvPicPr>
        <p:blipFill>
          <a:blip r:embed="rId4" cstate="print"/>
          <a:srcRect/>
          <a:stretch>
            <a:fillRect/>
          </a:stretch>
        </p:blipFill>
        <p:spPr>
          <a:xfrm>
            <a:off x="444500" y="1600200"/>
            <a:ext cx="3730625" cy="4525963"/>
          </a:xfrm>
          <a:noFill/>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p:spPr>
        <p:txBody>
          <a:bodyPr/>
          <a:lstStyle/>
          <a:p>
            <a:fld id="{FC5B68CC-016B-4D3E-99CF-81D5996CCB9C}" type="slidenum">
              <a:rPr lang="en-US"/>
              <a:pPr/>
              <a:t>46</a:t>
            </a:fld>
            <a:endParaRPr lang="en-US"/>
          </a:p>
        </p:txBody>
      </p:sp>
      <p:sp>
        <p:nvSpPr>
          <p:cNvPr id="49155" name="Rectangle 2"/>
          <p:cNvSpPr>
            <a:spLocks noGrp="1" noChangeArrowheads="1"/>
          </p:cNvSpPr>
          <p:nvPr>
            <p:ph type="title"/>
          </p:nvPr>
        </p:nvSpPr>
        <p:spPr/>
        <p:txBody>
          <a:bodyPr/>
          <a:lstStyle/>
          <a:p>
            <a:pPr eaLnBrk="1" hangingPunct="1"/>
            <a:r>
              <a:rPr lang="en-US" sz="4000" smtClean="0"/>
              <a:t>MEJA 2000</a:t>
            </a:r>
            <a:br>
              <a:rPr lang="en-US" sz="4000" smtClean="0"/>
            </a:br>
            <a:r>
              <a:rPr lang="en-US" sz="4000" smtClean="0"/>
              <a:t>DoD Civilians/Contractors</a:t>
            </a:r>
          </a:p>
        </p:txBody>
      </p:sp>
      <p:sp>
        <p:nvSpPr>
          <p:cNvPr id="411651" name="Rectangle 3"/>
          <p:cNvSpPr>
            <a:spLocks noGrp="1" noChangeArrowheads="1"/>
          </p:cNvSpPr>
          <p:nvPr>
            <p:ph type="body" idx="1"/>
          </p:nvPr>
        </p:nvSpPr>
        <p:spPr>
          <a:xfrm>
            <a:off x="990600" y="2133600"/>
            <a:ext cx="7467600" cy="3657600"/>
          </a:xfrm>
        </p:spPr>
        <p:txBody>
          <a:bodyPr/>
          <a:lstStyle/>
          <a:p>
            <a:pPr marL="0" indent="0" algn="ctr" eaLnBrk="1" hangingPunct="1">
              <a:lnSpc>
                <a:spcPct val="80000"/>
              </a:lnSpc>
              <a:buFontTx/>
              <a:buNone/>
              <a:defRPr/>
            </a:pPr>
            <a:r>
              <a:rPr lang="en-US" sz="2800" smtClean="0">
                <a:solidFill>
                  <a:srgbClr val="CC0000"/>
                </a:solidFill>
              </a:rPr>
              <a:t>In other words, crimes committed abroad will be punished </a:t>
            </a:r>
            <a:r>
              <a:rPr lang="en-US" sz="2800" b="1" smtClean="0">
                <a:solidFill>
                  <a:srgbClr val="CC0000"/>
                </a:solidFill>
              </a:rPr>
              <a:t>as if they were committed in the US</a:t>
            </a:r>
          </a:p>
          <a:p>
            <a:pPr marL="0" indent="0" algn="ctr" eaLnBrk="1" hangingPunct="1">
              <a:lnSpc>
                <a:spcPct val="80000"/>
              </a:lnSpc>
              <a:buFontTx/>
              <a:buNone/>
              <a:defRPr/>
            </a:pPr>
            <a:endParaRPr lang="en-US" sz="2800" b="1" smtClean="0">
              <a:solidFill>
                <a:srgbClr val="CC0000"/>
              </a:solidFill>
            </a:endParaRPr>
          </a:p>
          <a:p>
            <a:pPr marL="0" indent="0" eaLnBrk="1" hangingPunct="1">
              <a:lnSpc>
                <a:spcPct val="80000"/>
              </a:lnSpc>
              <a:buClr>
                <a:srgbClr val="CC3300"/>
              </a:buClr>
              <a:buFont typeface="Wingdings" pitchFamily="2" charset="2"/>
              <a:buNone/>
              <a:defRPr/>
            </a:pPr>
            <a:r>
              <a:rPr lang="en-US" sz="2400" b="1" smtClean="0">
                <a:effectLst>
                  <a:outerShdw blurRad="38100" dist="38100" dir="2700000" algn="tl">
                    <a:srgbClr val="C0C0C0"/>
                  </a:outerShdw>
                </a:effectLst>
              </a:rPr>
              <a:t>DoD Instruction 5525.11, "Criminal Jurisdiction Over Civilians Employed By or Accompanying the Armed Forces Outside the United States, Certain Service Members, and Former Service Members“</a:t>
            </a:r>
          </a:p>
          <a:p>
            <a:pPr marL="0" indent="0" eaLnBrk="1" hangingPunct="1">
              <a:lnSpc>
                <a:spcPct val="80000"/>
              </a:lnSpc>
              <a:buClr>
                <a:srgbClr val="CC3300"/>
              </a:buClr>
              <a:buFont typeface="Wingdings" pitchFamily="2" charset="2"/>
              <a:buNone/>
              <a:defRPr/>
            </a:pPr>
            <a:r>
              <a:rPr lang="en-US" sz="2400" b="1" smtClean="0">
                <a:effectLst>
                  <a:outerShdw blurRad="38100" dist="38100" dir="2700000" algn="tl">
                    <a:srgbClr val="C0C0C0"/>
                  </a:outerShdw>
                </a:effectLst>
              </a:rPr>
              <a:t>(Available at</a:t>
            </a:r>
            <a:r>
              <a:rPr lang="en-US" sz="2400" b="1" smtClean="0">
                <a:solidFill>
                  <a:srgbClr val="000099"/>
                </a:solidFill>
                <a:effectLst>
                  <a:outerShdw blurRad="38100" dist="38100" dir="2700000" algn="tl">
                    <a:srgbClr val="C0C0C0"/>
                  </a:outerShdw>
                </a:effectLst>
              </a:rPr>
              <a:t> </a:t>
            </a:r>
            <a:r>
              <a:rPr lang="en-US" sz="2400" b="1" u="sng" smtClean="0">
                <a:solidFill>
                  <a:srgbClr val="66CCFF"/>
                </a:solidFill>
                <a:effectLst>
                  <a:outerShdw blurRad="38100" dist="38100" dir="2700000" algn="tl">
                    <a:srgbClr val="C0C0C0"/>
                  </a:outerShdw>
                </a:effectLst>
              </a:rPr>
              <a:t>http://www.dtic.mil/whs/directives</a:t>
            </a:r>
            <a:r>
              <a:rPr lang="en-US" sz="2400" b="1" smtClean="0">
                <a:solidFill>
                  <a:srgbClr val="66CCFF"/>
                </a:solidFill>
                <a:effectLst>
                  <a:outerShdw blurRad="38100" dist="38100" dir="2700000" algn="tl">
                    <a:srgbClr val="C0C0C0"/>
                  </a:outerShdw>
                </a:effectLst>
              </a:rPr>
              <a:t>/</a:t>
            </a:r>
            <a:r>
              <a:rPr lang="en-US" sz="2400" b="1" smtClean="0">
                <a:effectLst>
                  <a:outerShdw blurRad="38100" dist="38100" dir="2700000" algn="tl">
                    <a:srgbClr val="C0C0C0"/>
                  </a:outerShdw>
                </a:effectLst>
              </a:rPr>
              <a:t>)</a:t>
            </a:r>
            <a:r>
              <a:rPr lang="en-US" sz="2400" smtClean="0"/>
              <a:t> </a:t>
            </a:r>
          </a:p>
          <a:p>
            <a:pPr marL="0" indent="0" algn="ctr" eaLnBrk="1" hangingPunct="1">
              <a:lnSpc>
                <a:spcPct val="80000"/>
              </a:lnSpc>
              <a:buFontTx/>
              <a:buNone/>
              <a:defRPr/>
            </a:pPr>
            <a:endParaRPr lang="en-US" sz="2400" b="1" smtClean="0">
              <a:solidFill>
                <a:srgbClr val="CC0000"/>
              </a:solidFill>
            </a:endParaRPr>
          </a:p>
          <a:p>
            <a:pPr marL="0" indent="0" algn="ctr" eaLnBrk="1" hangingPunct="1">
              <a:lnSpc>
                <a:spcPct val="80000"/>
              </a:lnSpc>
              <a:buFontTx/>
              <a:buNone/>
              <a:defRPr/>
            </a:pPr>
            <a:endParaRPr lang="en-US" sz="4000" smtClean="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p:spPr>
        <p:txBody>
          <a:bodyPr/>
          <a:lstStyle/>
          <a:p>
            <a:fld id="{B7C93685-C997-4F7F-8DAC-BC474B93EAAA}" type="slidenum">
              <a:rPr lang="en-US"/>
              <a:pPr/>
              <a:t>47</a:t>
            </a:fld>
            <a:endParaRPr lang="en-US"/>
          </a:p>
        </p:txBody>
      </p:sp>
      <p:sp>
        <p:nvSpPr>
          <p:cNvPr id="471042" name="Rectangle 2"/>
          <p:cNvSpPr>
            <a:spLocks noGrp="1" noChangeArrowheads="1"/>
          </p:cNvSpPr>
          <p:nvPr>
            <p:ph type="title"/>
          </p:nvPr>
        </p:nvSpPr>
        <p:spPr/>
        <p:txBody>
          <a:bodyPr/>
          <a:lstStyle/>
          <a:p>
            <a:pPr eaLnBrk="1" hangingPunct="1">
              <a:defRPr/>
            </a:pPr>
            <a:r>
              <a:rPr lang="en-US" sz="4000" smtClean="0">
                <a:solidFill>
                  <a:schemeClr val="tx1"/>
                </a:solidFill>
                <a:effectLst>
                  <a:outerShdw blurRad="38100" dist="38100" dir="2700000" algn="tl">
                    <a:srgbClr val="C0C0C0"/>
                  </a:outerShdw>
                </a:effectLst>
              </a:rPr>
              <a:t>DoD Contractors</a:t>
            </a:r>
          </a:p>
        </p:txBody>
      </p:sp>
      <p:sp>
        <p:nvSpPr>
          <p:cNvPr id="471043" name="Rectangle 3"/>
          <p:cNvSpPr>
            <a:spLocks noGrp="1" noChangeArrowheads="1"/>
          </p:cNvSpPr>
          <p:nvPr>
            <p:ph type="body" idx="1"/>
          </p:nvPr>
        </p:nvSpPr>
        <p:spPr>
          <a:xfrm>
            <a:off x="990600" y="2133600"/>
            <a:ext cx="7467600" cy="3657600"/>
          </a:xfrm>
        </p:spPr>
        <p:txBody>
          <a:bodyPr/>
          <a:lstStyle/>
          <a:p>
            <a:pPr marL="0" indent="0" eaLnBrk="1" hangingPunct="1">
              <a:lnSpc>
                <a:spcPct val="80000"/>
              </a:lnSpc>
              <a:buClr>
                <a:srgbClr val="CC3300"/>
              </a:buClr>
              <a:buFont typeface="Wingdings" pitchFamily="2" charset="2"/>
              <a:buNone/>
              <a:defRPr/>
            </a:pPr>
            <a:r>
              <a:rPr lang="en-US" sz="1800" b="1" smtClean="0">
                <a:effectLst>
                  <a:outerShdw blurRad="38100" dist="38100" dir="2700000" algn="tl">
                    <a:srgbClr val="C0C0C0"/>
                  </a:outerShdw>
                </a:effectLst>
              </a:rPr>
              <a:t>Defense Federal Acquisition Regulation (DFAR) TIP rule</a:t>
            </a:r>
          </a:p>
          <a:p>
            <a:pPr marL="0" indent="0" eaLnBrk="1" hangingPunct="1">
              <a:lnSpc>
                <a:spcPct val="80000"/>
              </a:lnSpc>
              <a:buClr>
                <a:srgbClr val="CC3300"/>
              </a:buClr>
              <a:buFont typeface="Wingdings" pitchFamily="2" charset="2"/>
              <a:buNone/>
              <a:defRPr/>
            </a:pPr>
            <a:endParaRPr lang="en-US" sz="2000" b="1" smtClean="0">
              <a:effectLst>
                <a:outerShdw blurRad="38100" dist="38100" dir="2700000" algn="tl">
                  <a:srgbClr val="C0C0C0"/>
                </a:outerShdw>
              </a:effectLst>
            </a:endParaRPr>
          </a:p>
          <a:p>
            <a:pPr marL="0" indent="0" eaLnBrk="1" hangingPunct="1">
              <a:lnSpc>
                <a:spcPct val="80000"/>
              </a:lnSpc>
              <a:buClr>
                <a:srgbClr val="CC3300"/>
              </a:buClr>
              <a:buFont typeface="Wingdings" pitchFamily="2" charset="2"/>
              <a:buNone/>
              <a:defRPr/>
            </a:pPr>
            <a:r>
              <a:rPr lang="en-US" sz="1800" b="1" smtClean="0">
                <a:effectLst>
                  <a:outerShdw blurRad="38100" dist="38100" dir="2700000" algn="tl">
                    <a:srgbClr val="C0C0C0"/>
                  </a:outerShdw>
                </a:effectLst>
              </a:rPr>
              <a:t>Companies have a trafficking clause in their employment contract which stipulates they are responsible for:</a:t>
            </a:r>
            <a:r>
              <a:rPr lang="en-US" sz="1800" smtClean="0"/>
              <a:t> </a:t>
            </a:r>
          </a:p>
          <a:p>
            <a:pPr marL="0" indent="0" eaLnBrk="1" hangingPunct="1">
              <a:lnSpc>
                <a:spcPct val="80000"/>
              </a:lnSpc>
              <a:buClr>
                <a:srgbClr val="CC3300"/>
              </a:buClr>
              <a:buFont typeface="Wingdings" pitchFamily="2" charset="2"/>
              <a:buNone/>
              <a:defRPr/>
            </a:pPr>
            <a:endParaRPr lang="en-US" sz="1800" b="1" smtClean="0">
              <a:effectLst>
                <a:outerShdw blurRad="38100" dist="38100" dir="2700000" algn="tl">
                  <a:srgbClr val="C0C0C0"/>
                </a:outerShdw>
              </a:effectLst>
            </a:endParaRPr>
          </a:p>
          <a:p>
            <a:pPr lvl="1" eaLnBrk="1" hangingPunct="1">
              <a:lnSpc>
                <a:spcPct val="80000"/>
              </a:lnSpc>
              <a:buClr>
                <a:srgbClr val="CC3300"/>
              </a:buClr>
              <a:buFont typeface="Wingdings" pitchFamily="2" charset="2"/>
              <a:buChar char="§"/>
              <a:defRPr/>
            </a:pPr>
            <a:r>
              <a:rPr lang="en-US" sz="1800" b="1" smtClean="0">
                <a:effectLst>
                  <a:outerShdw blurRad="38100" dist="38100" dir="2700000" algn="tl">
                    <a:srgbClr val="C0C0C0"/>
                  </a:outerShdw>
                </a:effectLst>
              </a:rPr>
              <a:t>Complying with Host Nation &amp; US Law, DoD  Policy and local theater regulations on TIP;</a:t>
            </a:r>
          </a:p>
          <a:p>
            <a:pPr lvl="1" eaLnBrk="1" hangingPunct="1">
              <a:lnSpc>
                <a:spcPct val="80000"/>
              </a:lnSpc>
              <a:buClr>
                <a:srgbClr val="CC3300"/>
              </a:buClr>
              <a:buFont typeface="Wingdings" pitchFamily="2" charset="2"/>
              <a:buChar char="§"/>
              <a:defRPr/>
            </a:pPr>
            <a:r>
              <a:rPr lang="en-US" sz="1800" b="1" smtClean="0">
                <a:effectLst>
                  <a:outerShdw blurRad="38100" dist="38100" dir="2700000" algn="tl">
                    <a:srgbClr val="C0C0C0"/>
                  </a:outerShdw>
                </a:effectLst>
              </a:rPr>
              <a:t>They are subject to contract penalties for non-compliance</a:t>
            </a:r>
            <a:r>
              <a:rPr lang="en-US" sz="1800" smtClean="0"/>
              <a:t> </a:t>
            </a:r>
          </a:p>
          <a:p>
            <a:pPr lvl="1" eaLnBrk="1" hangingPunct="1">
              <a:lnSpc>
                <a:spcPct val="80000"/>
              </a:lnSpc>
              <a:buClr>
                <a:srgbClr val="CC3300"/>
              </a:buClr>
              <a:buFont typeface="Wingdings" pitchFamily="2" charset="2"/>
              <a:buChar char="§"/>
              <a:defRPr/>
            </a:pPr>
            <a:r>
              <a:rPr lang="en-US" sz="1800" b="1" smtClean="0"/>
              <a:t>Train their employees on the Phenomenon of Trafficking in Persons</a:t>
            </a:r>
          </a:p>
          <a:p>
            <a:pPr lvl="1" eaLnBrk="1" hangingPunct="1">
              <a:lnSpc>
                <a:spcPct val="80000"/>
              </a:lnSpc>
              <a:buClr>
                <a:srgbClr val="CC3300"/>
              </a:buClr>
              <a:buFont typeface="Wingdings" pitchFamily="2" charset="2"/>
              <a:buNone/>
              <a:defRPr/>
            </a:pPr>
            <a:endParaRPr lang="en-US" sz="1800" b="1" smtClean="0"/>
          </a:p>
          <a:p>
            <a:pPr marL="0" indent="0" eaLnBrk="1" hangingPunct="1">
              <a:lnSpc>
                <a:spcPct val="80000"/>
              </a:lnSpc>
              <a:buClr>
                <a:srgbClr val="CC3300"/>
              </a:buClr>
              <a:buFont typeface="Wingdings" pitchFamily="2" charset="2"/>
              <a:buNone/>
              <a:defRPr/>
            </a:pPr>
            <a:r>
              <a:rPr lang="en-US" sz="1800" b="1" smtClean="0">
                <a:solidFill>
                  <a:srgbClr val="CC0000"/>
                </a:solidFill>
                <a:effectLst>
                  <a:outerShdw blurRad="38100" dist="38100" dir="2700000" algn="tl">
                    <a:srgbClr val="C0C0C0"/>
                  </a:outerShdw>
                </a:effectLst>
              </a:rPr>
              <a:t>Responsibility also flows down to any and all subcontractors of a given company </a:t>
            </a:r>
          </a:p>
          <a:p>
            <a:pPr marL="0" indent="0" algn="ctr" eaLnBrk="1" hangingPunct="1">
              <a:lnSpc>
                <a:spcPct val="80000"/>
              </a:lnSpc>
              <a:buFontTx/>
              <a:buNone/>
              <a:defRPr/>
            </a:pPr>
            <a:endParaRPr lang="en-US" sz="1800" smtClean="0">
              <a:solidFill>
                <a:srgbClr val="CC0000"/>
              </a:solidFill>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p:spPr>
        <p:txBody>
          <a:bodyPr/>
          <a:lstStyle/>
          <a:p>
            <a:fld id="{AC24AC41-FA50-4BD7-87CA-3778FCCE2D2A}" type="slidenum">
              <a:rPr lang="en-US"/>
              <a:pPr/>
              <a:t>48</a:t>
            </a:fld>
            <a:endParaRPr lang="en-US"/>
          </a:p>
        </p:txBody>
      </p:sp>
      <p:sp>
        <p:nvSpPr>
          <p:cNvPr id="51203" name="Rectangle 2"/>
          <p:cNvSpPr>
            <a:spLocks noGrp="1" noChangeArrowheads="1"/>
          </p:cNvSpPr>
          <p:nvPr>
            <p:ph type="title"/>
          </p:nvPr>
        </p:nvSpPr>
        <p:spPr/>
        <p:txBody>
          <a:bodyPr/>
          <a:lstStyle/>
          <a:p>
            <a:pPr eaLnBrk="1" hangingPunct="1"/>
            <a:r>
              <a:rPr lang="en-US" smtClean="0"/>
              <a:t>Check Your Understanding</a:t>
            </a:r>
          </a:p>
        </p:txBody>
      </p:sp>
      <p:sp>
        <p:nvSpPr>
          <p:cNvPr id="475139" name="Rectangle 3"/>
          <p:cNvSpPr>
            <a:spLocks noGrp="1" noChangeArrowheads="1"/>
          </p:cNvSpPr>
          <p:nvPr>
            <p:ph type="body" idx="1"/>
          </p:nvPr>
        </p:nvSpPr>
        <p:spPr/>
        <p:txBody>
          <a:bodyPr/>
          <a:lstStyle/>
          <a:p>
            <a:pPr eaLnBrk="1" hangingPunct="1">
              <a:lnSpc>
                <a:spcPct val="90000"/>
              </a:lnSpc>
              <a:defRPr/>
            </a:pPr>
            <a:endParaRPr lang="en-US" sz="1400" smtClean="0"/>
          </a:p>
          <a:p>
            <a:pPr eaLnBrk="1" hangingPunct="1">
              <a:lnSpc>
                <a:spcPct val="90000"/>
              </a:lnSpc>
              <a:defRPr/>
            </a:pPr>
            <a:r>
              <a:rPr lang="en-US" sz="1400" smtClean="0"/>
              <a:t>Retired regular members of the armed forces who are entitled to pay are not subject to UCMJ.</a:t>
            </a:r>
          </a:p>
          <a:p>
            <a:pPr lvl="1" eaLnBrk="1" hangingPunct="1">
              <a:lnSpc>
                <a:spcPct val="90000"/>
              </a:lnSpc>
              <a:defRPr/>
            </a:pPr>
            <a:r>
              <a:rPr lang="en-US" sz="1400" smtClean="0"/>
              <a:t>Agree</a:t>
            </a:r>
          </a:p>
          <a:p>
            <a:pPr lvl="1" eaLnBrk="1" hangingPunct="1">
              <a:lnSpc>
                <a:spcPct val="90000"/>
              </a:lnSpc>
              <a:defRPr/>
            </a:pPr>
            <a:r>
              <a:rPr lang="en-US" sz="1400" smtClean="0"/>
              <a:t>Disagree</a:t>
            </a:r>
          </a:p>
          <a:p>
            <a:pPr lvl="1" eaLnBrk="1" hangingPunct="1">
              <a:lnSpc>
                <a:spcPct val="90000"/>
              </a:lnSpc>
              <a:buFontTx/>
              <a:buNone/>
              <a:defRPr/>
            </a:pPr>
            <a:endParaRPr lang="en-US" sz="1400" smtClean="0"/>
          </a:p>
          <a:p>
            <a:pPr eaLnBrk="1" hangingPunct="1">
              <a:lnSpc>
                <a:spcPct val="90000"/>
              </a:lnSpc>
              <a:defRPr/>
            </a:pPr>
            <a:r>
              <a:rPr lang="en-US" sz="1400" smtClean="0"/>
              <a:t>DoD civilian  and DoD contract employees are always subject to the UCMJ when they are serving with or accompanying Armed Forces.</a:t>
            </a:r>
          </a:p>
          <a:p>
            <a:pPr lvl="1" eaLnBrk="1" hangingPunct="1">
              <a:lnSpc>
                <a:spcPct val="90000"/>
              </a:lnSpc>
              <a:defRPr/>
            </a:pPr>
            <a:r>
              <a:rPr lang="en-US" sz="1600" smtClean="0"/>
              <a:t> </a:t>
            </a:r>
            <a:r>
              <a:rPr lang="en-US" sz="1400" smtClean="0"/>
              <a:t>Agree</a:t>
            </a:r>
          </a:p>
          <a:p>
            <a:pPr lvl="1" eaLnBrk="1" hangingPunct="1">
              <a:lnSpc>
                <a:spcPct val="90000"/>
              </a:lnSpc>
              <a:defRPr/>
            </a:pPr>
            <a:r>
              <a:rPr lang="en-US" sz="1400" smtClean="0"/>
              <a:t> Disagree</a:t>
            </a:r>
          </a:p>
          <a:p>
            <a:pPr lvl="1" eaLnBrk="1" hangingPunct="1">
              <a:lnSpc>
                <a:spcPct val="90000"/>
              </a:lnSpc>
              <a:buFontTx/>
              <a:buNone/>
              <a:defRPr/>
            </a:pPr>
            <a:endParaRPr lang="en-US" sz="1400" smtClean="0"/>
          </a:p>
          <a:p>
            <a:pPr lvl="1" eaLnBrk="1" hangingPunct="1">
              <a:lnSpc>
                <a:spcPct val="90000"/>
              </a:lnSpc>
              <a:buFontTx/>
              <a:buNone/>
              <a:defRPr/>
            </a:pPr>
            <a:endParaRPr lang="en-US" sz="300" smtClean="0"/>
          </a:p>
          <a:p>
            <a:pPr eaLnBrk="1" hangingPunct="1">
              <a:lnSpc>
                <a:spcPct val="90000"/>
              </a:lnSpc>
              <a:defRPr/>
            </a:pPr>
            <a:r>
              <a:rPr lang="en-US" sz="1400" smtClean="0"/>
              <a:t>Under MEJA all crimes committed abroad will be punished as if they were committed in the US.</a:t>
            </a:r>
          </a:p>
          <a:p>
            <a:pPr lvl="1" eaLnBrk="1" hangingPunct="1">
              <a:lnSpc>
                <a:spcPct val="90000"/>
              </a:lnSpc>
              <a:defRPr/>
            </a:pPr>
            <a:r>
              <a:rPr lang="en-US" sz="1200" smtClean="0"/>
              <a:t>Agree</a:t>
            </a:r>
          </a:p>
          <a:p>
            <a:pPr lvl="1" eaLnBrk="1" hangingPunct="1">
              <a:lnSpc>
                <a:spcPct val="90000"/>
              </a:lnSpc>
              <a:defRPr/>
            </a:pPr>
            <a:r>
              <a:rPr lang="en-US" sz="1200" smtClean="0"/>
              <a:t>Disagree</a:t>
            </a:r>
          </a:p>
          <a:p>
            <a:pPr lvl="1" eaLnBrk="1" hangingPunct="1">
              <a:lnSpc>
                <a:spcPct val="90000"/>
              </a:lnSpc>
              <a:buFontTx/>
              <a:buNone/>
              <a:defRPr/>
            </a:pPr>
            <a:endParaRPr lang="en-US" sz="1400" smtClean="0"/>
          </a:p>
          <a:p>
            <a:pPr lvl="1" eaLnBrk="1" hangingPunct="1">
              <a:lnSpc>
                <a:spcPct val="90000"/>
              </a:lnSpc>
              <a:buFontTx/>
              <a:buNone/>
              <a:defRPr/>
            </a:pPr>
            <a:endParaRPr lang="en-US" sz="300" smtClean="0"/>
          </a:p>
          <a:p>
            <a:pPr eaLnBrk="1" hangingPunct="1">
              <a:lnSpc>
                <a:spcPct val="90000"/>
              </a:lnSpc>
              <a:buClr>
                <a:schemeClr val="tx1"/>
              </a:buClr>
              <a:defRPr/>
            </a:pPr>
            <a:r>
              <a:rPr lang="en-US" sz="1400" smtClean="0">
                <a:effectLst>
                  <a:outerShdw blurRad="38100" dist="38100" dir="2700000" algn="tl">
                    <a:srgbClr val="C0C0C0"/>
                  </a:outerShdw>
                </a:effectLst>
              </a:rPr>
              <a:t>Defense Federal Acquisition Regulation (DFAR) TIP rule only applies to the prime contractor</a:t>
            </a:r>
          </a:p>
          <a:p>
            <a:pPr lvl="1" eaLnBrk="1" hangingPunct="1">
              <a:lnSpc>
                <a:spcPct val="90000"/>
              </a:lnSpc>
              <a:defRPr/>
            </a:pPr>
            <a:r>
              <a:rPr lang="en-US" sz="1200" smtClean="0"/>
              <a:t> Agree</a:t>
            </a:r>
          </a:p>
          <a:p>
            <a:pPr lvl="1" eaLnBrk="1" hangingPunct="1">
              <a:lnSpc>
                <a:spcPct val="90000"/>
              </a:lnSpc>
              <a:defRPr/>
            </a:pPr>
            <a:r>
              <a:rPr lang="en-US" sz="1400" smtClean="0"/>
              <a:t>Disagree</a:t>
            </a:r>
          </a:p>
          <a:p>
            <a:pPr eaLnBrk="1" hangingPunct="1">
              <a:lnSpc>
                <a:spcPct val="90000"/>
              </a:lnSpc>
              <a:defRPr/>
            </a:pPr>
            <a:endParaRPr lang="en-US" sz="1600" smtClean="0"/>
          </a:p>
          <a:p>
            <a:pPr lvl="1" eaLnBrk="1" hangingPunct="1">
              <a:lnSpc>
                <a:spcPct val="90000"/>
              </a:lnSpc>
              <a:buFontTx/>
              <a:buNone/>
              <a:defRPr/>
            </a:pPr>
            <a:endParaRPr lang="en-US" sz="1200" smtClean="0"/>
          </a:p>
          <a:p>
            <a:pPr lvl="1" eaLnBrk="1" hangingPunct="1">
              <a:lnSpc>
                <a:spcPct val="90000"/>
              </a:lnSpc>
              <a:buFontTx/>
              <a:buNone/>
              <a:defRPr/>
            </a:pPr>
            <a:endParaRPr lang="en-US" sz="1400" smtClean="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7"/>
          <p:cNvSpPr>
            <a:spLocks noGrp="1"/>
          </p:cNvSpPr>
          <p:nvPr>
            <p:ph type="sldNum" sz="quarter" idx="12"/>
          </p:nvPr>
        </p:nvSpPr>
        <p:spPr>
          <a:noFill/>
        </p:spPr>
        <p:txBody>
          <a:bodyPr/>
          <a:lstStyle/>
          <a:p>
            <a:fld id="{D2844032-154C-474F-832F-1D4EE5F318FF}" type="slidenum">
              <a:rPr lang="en-US"/>
              <a:pPr/>
              <a:t>49</a:t>
            </a:fld>
            <a:endParaRPr lang="en-US"/>
          </a:p>
        </p:txBody>
      </p:sp>
      <p:sp>
        <p:nvSpPr>
          <p:cNvPr id="52227" name="Rectangle 2"/>
          <p:cNvSpPr>
            <a:spLocks noChangeArrowheads="1"/>
          </p:cNvSpPr>
          <p:nvPr/>
        </p:nvSpPr>
        <p:spPr bwMode="auto">
          <a:xfrm>
            <a:off x="304800" y="1143000"/>
            <a:ext cx="8534400" cy="685800"/>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52228" name="Rectangle 3"/>
          <p:cNvSpPr>
            <a:spLocks noGrp="1" noChangeArrowheads="1"/>
          </p:cNvSpPr>
          <p:nvPr>
            <p:ph type="title"/>
          </p:nvPr>
        </p:nvSpPr>
        <p:spPr>
          <a:xfrm>
            <a:off x="457200" y="5092700"/>
            <a:ext cx="8229600" cy="1143000"/>
          </a:xfrm>
        </p:spPr>
        <p:txBody>
          <a:bodyPr/>
          <a:lstStyle/>
          <a:p>
            <a:pPr eaLnBrk="1" hangingPunct="1"/>
            <a:r>
              <a:rPr lang="en-US" sz="4000" smtClean="0">
                <a:solidFill>
                  <a:schemeClr val="tx1"/>
                </a:solidFill>
                <a:latin typeface="Georgia" pitchFamily="18" charset="0"/>
              </a:rPr>
              <a:t>SUMMARY</a:t>
            </a:r>
          </a:p>
        </p:txBody>
      </p:sp>
      <p:grpSp>
        <p:nvGrpSpPr>
          <p:cNvPr id="52229" name="Group 4"/>
          <p:cNvGrpSpPr>
            <a:grpSpLocks/>
          </p:cNvGrpSpPr>
          <p:nvPr/>
        </p:nvGrpSpPr>
        <p:grpSpPr bwMode="auto">
          <a:xfrm>
            <a:off x="533400" y="736600"/>
            <a:ext cx="3200400" cy="1706563"/>
            <a:chOff x="1008" y="768"/>
            <a:chExt cx="2880" cy="1536"/>
          </a:xfrm>
        </p:grpSpPr>
        <p:pic>
          <p:nvPicPr>
            <p:cNvPr id="52235" name="Picture 5" descr="handgun"/>
            <p:cNvPicPr>
              <a:picLocks noChangeAspect="1" noChangeArrowheads="1"/>
            </p:cNvPicPr>
            <p:nvPr/>
          </p:nvPicPr>
          <p:blipFill>
            <a:blip r:embed="rId2" cstate="print"/>
            <a:srcRect/>
            <a:stretch>
              <a:fillRect/>
            </a:stretch>
          </p:blipFill>
          <p:spPr bwMode="auto">
            <a:xfrm rot="2691260">
              <a:off x="1616" y="1824"/>
              <a:ext cx="287" cy="386"/>
            </a:xfrm>
            <a:prstGeom prst="rect">
              <a:avLst/>
            </a:prstGeom>
            <a:noFill/>
            <a:ln w="9525">
              <a:noFill/>
              <a:miter lim="800000"/>
              <a:headEnd/>
              <a:tailEnd/>
            </a:ln>
          </p:spPr>
        </p:pic>
        <p:pic>
          <p:nvPicPr>
            <p:cNvPr id="52236" name="Picture 6" descr="handgun"/>
            <p:cNvPicPr>
              <a:picLocks noChangeAspect="1" noChangeArrowheads="1"/>
            </p:cNvPicPr>
            <p:nvPr/>
          </p:nvPicPr>
          <p:blipFill>
            <a:blip r:embed="rId3" cstate="print"/>
            <a:srcRect/>
            <a:stretch>
              <a:fillRect/>
            </a:stretch>
          </p:blipFill>
          <p:spPr bwMode="auto">
            <a:xfrm>
              <a:off x="1968" y="1728"/>
              <a:ext cx="684" cy="509"/>
            </a:xfrm>
            <a:prstGeom prst="rect">
              <a:avLst/>
            </a:prstGeom>
            <a:noFill/>
            <a:ln w="9525">
              <a:noFill/>
              <a:miter lim="800000"/>
              <a:headEnd/>
              <a:tailEnd/>
            </a:ln>
          </p:spPr>
        </p:pic>
        <p:pic>
          <p:nvPicPr>
            <p:cNvPr id="52237" name="Picture 7" descr="AK-47"/>
            <p:cNvPicPr>
              <a:picLocks noChangeAspect="1" noChangeArrowheads="1"/>
            </p:cNvPicPr>
            <p:nvPr/>
          </p:nvPicPr>
          <p:blipFill>
            <a:blip r:embed="rId4" cstate="print"/>
            <a:srcRect/>
            <a:stretch>
              <a:fillRect/>
            </a:stretch>
          </p:blipFill>
          <p:spPr bwMode="auto">
            <a:xfrm rot="-660829">
              <a:off x="1968" y="768"/>
              <a:ext cx="479" cy="1536"/>
            </a:xfrm>
            <a:prstGeom prst="rect">
              <a:avLst/>
            </a:prstGeom>
            <a:noFill/>
            <a:ln w="9525">
              <a:noFill/>
              <a:miter lim="800000"/>
              <a:headEnd/>
              <a:tailEnd/>
            </a:ln>
          </p:spPr>
        </p:pic>
        <p:pic>
          <p:nvPicPr>
            <p:cNvPr id="52238" name="Picture 8" descr="handgun"/>
            <p:cNvPicPr>
              <a:picLocks noChangeAspect="1" noChangeArrowheads="1"/>
            </p:cNvPicPr>
            <p:nvPr/>
          </p:nvPicPr>
          <p:blipFill>
            <a:blip r:embed="rId3" cstate="print"/>
            <a:srcRect/>
            <a:stretch>
              <a:fillRect/>
            </a:stretch>
          </p:blipFill>
          <p:spPr bwMode="auto">
            <a:xfrm rot="2233996">
              <a:off x="2448" y="960"/>
              <a:ext cx="864" cy="642"/>
            </a:xfrm>
            <a:prstGeom prst="rect">
              <a:avLst/>
            </a:prstGeom>
            <a:noFill/>
            <a:ln w="9525">
              <a:noFill/>
              <a:miter lim="800000"/>
              <a:headEnd/>
              <a:tailEnd/>
            </a:ln>
          </p:spPr>
        </p:pic>
        <p:pic>
          <p:nvPicPr>
            <p:cNvPr id="52239" name="Picture 9" descr="AK-47"/>
            <p:cNvPicPr>
              <a:picLocks noChangeAspect="1" noChangeArrowheads="1"/>
            </p:cNvPicPr>
            <p:nvPr/>
          </p:nvPicPr>
          <p:blipFill>
            <a:blip r:embed="rId5" cstate="print"/>
            <a:srcRect/>
            <a:stretch>
              <a:fillRect/>
            </a:stretch>
          </p:blipFill>
          <p:spPr bwMode="auto">
            <a:xfrm rot="-2657733">
              <a:off x="1920" y="1344"/>
              <a:ext cx="1968" cy="613"/>
            </a:xfrm>
            <a:prstGeom prst="rect">
              <a:avLst/>
            </a:prstGeom>
            <a:noFill/>
            <a:ln w="9525">
              <a:noFill/>
              <a:miter lim="800000"/>
              <a:headEnd/>
              <a:tailEnd/>
            </a:ln>
          </p:spPr>
        </p:pic>
        <p:pic>
          <p:nvPicPr>
            <p:cNvPr id="52240" name="Picture 10" descr="handgun"/>
            <p:cNvPicPr>
              <a:picLocks noChangeAspect="1" noChangeArrowheads="1"/>
            </p:cNvPicPr>
            <p:nvPr/>
          </p:nvPicPr>
          <p:blipFill>
            <a:blip r:embed="rId3" cstate="print"/>
            <a:srcRect/>
            <a:stretch>
              <a:fillRect/>
            </a:stretch>
          </p:blipFill>
          <p:spPr bwMode="auto">
            <a:xfrm rot="-1624838">
              <a:off x="1200" y="1008"/>
              <a:ext cx="1068" cy="794"/>
            </a:xfrm>
            <a:prstGeom prst="rect">
              <a:avLst/>
            </a:prstGeom>
            <a:noFill/>
            <a:ln w="9525">
              <a:noFill/>
              <a:miter lim="800000"/>
              <a:headEnd/>
              <a:tailEnd/>
            </a:ln>
          </p:spPr>
        </p:pic>
        <p:pic>
          <p:nvPicPr>
            <p:cNvPr id="52241" name="Picture 11" descr="AK-47"/>
            <p:cNvPicPr>
              <a:picLocks noChangeAspect="1" noChangeArrowheads="1"/>
            </p:cNvPicPr>
            <p:nvPr/>
          </p:nvPicPr>
          <p:blipFill>
            <a:blip r:embed="rId5" cstate="print"/>
            <a:srcRect/>
            <a:stretch>
              <a:fillRect/>
            </a:stretch>
          </p:blipFill>
          <p:spPr bwMode="auto">
            <a:xfrm rot="1106097">
              <a:off x="1008" y="1152"/>
              <a:ext cx="2496" cy="778"/>
            </a:xfrm>
            <a:prstGeom prst="rect">
              <a:avLst/>
            </a:prstGeom>
            <a:noFill/>
            <a:ln w="9525">
              <a:noFill/>
              <a:miter lim="800000"/>
              <a:headEnd/>
              <a:tailEnd/>
            </a:ln>
          </p:spPr>
        </p:pic>
      </p:grpSp>
      <p:pic>
        <p:nvPicPr>
          <p:cNvPr id="52230" name="Picture 12" descr="girl2"/>
          <p:cNvPicPr>
            <a:picLocks noChangeAspect="1" noChangeArrowheads="1"/>
          </p:cNvPicPr>
          <p:nvPr>
            <p:ph sz="quarter" idx="3"/>
          </p:nvPr>
        </p:nvPicPr>
        <p:blipFill>
          <a:blip r:embed="rId6" cstate="print"/>
          <a:srcRect/>
          <a:stretch>
            <a:fillRect/>
          </a:stretch>
        </p:blipFill>
        <p:spPr>
          <a:xfrm>
            <a:off x="457200" y="2870200"/>
            <a:ext cx="3821113" cy="2187575"/>
          </a:xfrm>
          <a:noFill/>
        </p:spPr>
      </p:pic>
      <p:pic>
        <p:nvPicPr>
          <p:cNvPr id="52231" name="Picture 13" descr="8256993"/>
          <p:cNvPicPr>
            <a:picLocks noChangeAspect="1" noChangeArrowheads="1"/>
          </p:cNvPicPr>
          <p:nvPr>
            <p:ph sz="half" idx="1"/>
          </p:nvPr>
        </p:nvPicPr>
        <p:blipFill>
          <a:blip r:embed="rId7" cstate="print"/>
          <a:srcRect/>
          <a:stretch>
            <a:fillRect/>
          </a:stretch>
        </p:blipFill>
        <p:spPr>
          <a:xfrm>
            <a:off x="4508500" y="2641600"/>
            <a:ext cx="1822450" cy="2438400"/>
          </a:xfrm>
          <a:noFill/>
        </p:spPr>
      </p:pic>
      <p:pic>
        <p:nvPicPr>
          <p:cNvPr id="52232" name="Picture 14" descr="dod logo"/>
          <p:cNvPicPr>
            <a:picLocks noChangeAspect="1" noChangeArrowheads="1"/>
          </p:cNvPicPr>
          <p:nvPr/>
        </p:nvPicPr>
        <p:blipFill>
          <a:blip r:embed="rId8" cstate="print"/>
          <a:srcRect/>
          <a:stretch>
            <a:fillRect/>
          </a:stretch>
        </p:blipFill>
        <p:spPr bwMode="auto">
          <a:xfrm>
            <a:off x="6934200" y="660400"/>
            <a:ext cx="1752600" cy="1752600"/>
          </a:xfrm>
          <a:prstGeom prst="rect">
            <a:avLst/>
          </a:prstGeom>
          <a:noFill/>
          <a:ln w="9525">
            <a:noFill/>
            <a:miter lim="800000"/>
            <a:headEnd/>
            <a:tailEnd/>
          </a:ln>
        </p:spPr>
      </p:pic>
      <p:pic>
        <p:nvPicPr>
          <p:cNvPr id="52233" name="Picture 15" descr="girl"/>
          <p:cNvPicPr>
            <a:picLocks noChangeAspect="1" noChangeArrowheads="1"/>
          </p:cNvPicPr>
          <p:nvPr/>
        </p:nvPicPr>
        <p:blipFill>
          <a:blip r:embed="rId9" cstate="print"/>
          <a:srcRect/>
          <a:stretch>
            <a:fillRect/>
          </a:stretch>
        </p:blipFill>
        <p:spPr bwMode="auto">
          <a:xfrm>
            <a:off x="6591300" y="2870200"/>
            <a:ext cx="2100263" cy="2209800"/>
          </a:xfrm>
          <a:prstGeom prst="rect">
            <a:avLst/>
          </a:prstGeom>
          <a:noFill/>
          <a:ln w="9525">
            <a:noFill/>
            <a:miter lim="800000"/>
            <a:headEnd/>
            <a:tailEnd/>
          </a:ln>
        </p:spPr>
      </p:pic>
      <p:pic>
        <p:nvPicPr>
          <p:cNvPr id="52234" name="Picture 16" descr="gang"/>
          <p:cNvPicPr>
            <a:picLocks noChangeAspect="1" noChangeArrowheads="1"/>
          </p:cNvPicPr>
          <p:nvPr>
            <p:ph sz="quarter" idx="2"/>
          </p:nvPr>
        </p:nvPicPr>
        <p:blipFill>
          <a:blip r:embed="rId10" cstate="print"/>
          <a:srcRect/>
          <a:stretch>
            <a:fillRect/>
          </a:stretch>
        </p:blipFill>
        <p:spPr>
          <a:xfrm>
            <a:off x="3505200" y="457200"/>
            <a:ext cx="3278188" cy="2185988"/>
          </a:xfr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p>
            <a:fld id="{5D3A3A0A-2FF5-401D-91AD-6CFCA7251AE7}" type="slidenum">
              <a:rPr lang="en-US"/>
              <a:pPr/>
              <a:t>5</a:t>
            </a:fld>
            <a:endParaRPr lang="en-US"/>
          </a:p>
        </p:txBody>
      </p:sp>
      <p:sp>
        <p:nvSpPr>
          <p:cNvPr id="7171" name="Rectangle 2"/>
          <p:cNvSpPr>
            <a:spLocks noGrp="1" noChangeArrowheads="1"/>
          </p:cNvSpPr>
          <p:nvPr>
            <p:ph type="title"/>
          </p:nvPr>
        </p:nvSpPr>
        <p:spPr/>
        <p:txBody>
          <a:bodyPr/>
          <a:lstStyle/>
          <a:p>
            <a:pPr eaLnBrk="1" hangingPunct="1"/>
            <a:r>
              <a:rPr lang="en-US" smtClean="0"/>
              <a:t>Who is Responsible?</a:t>
            </a:r>
          </a:p>
        </p:txBody>
      </p:sp>
      <p:pic>
        <p:nvPicPr>
          <p:cNvPr id="7172" name="Picture 3" descr="gang"/>
          <p:cNvPicPr>
            <a:picLocks noChangeAspect="1" noChangeArrowheads="1"/>
          </p:cNvPicPr>
          <p:nvPr>
            <p:ph idx="1"/>
          </p:nvPr>
        </p:nvPicPr>
        <p:blipFill>
          <a:blip r:embed="rId4" cstate="print"/>
          <a:srcRect/>
          <a:stretch>
            <a:fillRect/>
          </a:stretch>
        </p:blipFill>
        <p:spPr>
          <a:xfrm>
            <a:off x="992188" y="1524000"/>
            <a:ext cx="7237412" cy="4826000"/>
          </a:xfrm>
          <a:noFill/>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noFill/>
        </p:spPr>
        <p:txBody>
          <a:bodyPr/>
          <a:lstStyle/>
          <a:p>
            <a:fld id="{AEEF20B4-9A68-4745-8F5A-D5F75D5A2143}" type="slidenum">
              <a:rPr lang="en-US"/>
              <a:pPr/>
              <a:t>50</a:t>
            </a:fld>
            <a:endParaRPr lang="en-US"/>
          </a:p>
        </p:txBody>
      </p:sp>
      <p:sp>
        <p:nvSpPr>
          <p:cNvPr id="53251" name="Rectangle 2"/>
          <p:cNvSpPr>
            <a:spLocks noGrp="1" noChangeArrowheads="1"/>
          </p:cNvSpPr>
          <p:nvPr>
            <p:ph type="title"/>
          </p:nvPr>
        </p:nvSpPr>
        <p:spPr/>
        <p:txBody>
          <a:bodyPr/>
          <a:lstStyle/>
          <a:p>
            <a:pPr eaLnBrk="1" hangingPunct="1"/>
            <a:r>
              <a:rPr lang="en-US" smtClean="0"/>
              <a:t>Summary</a:t>
            </a:r>
          </a:p>
        </p:txBody>
      </p:sp>
      <p:sp>
        <p:nvSpPr>
          <p:cNvPr id="53252" name="Rectangle 3"/>
          <p:cNvSpPr>
            <a:spLocks noGrp="1" noChangeArrowheads="1"/>
          </p:cNvSpPr>
          <p:nvPr>
            <p:ph type="body" idx="1"/>
          </p:nvPr>
        </p:nvSpPr>
        <p:spPr/>
        <p:txBody>
          <a:bodyPr/>
          <a:lstStyle/>
          <a:p>
            <a:pPr eaLnBrk="1" hangingPunct="1">
              <a:lnSpc>
                <a:spcPct val="90000"/>
              </a:lnSpc>
              <a:buClr>
                <a:schemeClr val="tx1"/>
              </a:buClr>
              <a:buFontTx/>
              <a:buNone/>
            </a:pPr>
            <a:r>
              <a:rPr lang="en-US" b="1" smtClean="0"/>
              <a:t>Trafficking Phenomenon</a:t>
            </a:r>
          </a:p>
          <a:p>
            <a:pPr marL="914400" lvl="1" indent="-457200" eaLnBrk="1" hangingPunct="1">
              <a:lnSpc>
                <a:spcPct val="90000"/>
              </a:lnSpc>
              <a:buFontTx/>
              <a:buChar char="•"/>
            </a:pPr>
            <a:r>
              <a:rPr lang="en-US" smtClean="0"/>
              <a:t>Trafficking preys on those who are economically and socially vulnerable</a:t>
            </a:r>
          </a:p>
          <a:p>
            <a:pPr marL="914400" lvl="1" indent="-457200" eaLnBrk="1" hangingPunct="1">
              <a:lnSpc>
                <a:spcPct val="90000"/>
              </a:lnSpc>
              <a:buFontTx/>
              <a:buChar char="•"/>
            </a:pPr>
            <a:r>
              <a:rPr lang="en-US" smtClean="0"/>
              <a:t>Traffickers use a variety of techniques to maintain control of their victims</a:t>
            </a:r>
          </a:p>
          <a:p>
            <a:pPr eaLnBrk="1" hangingPunct="1">
              <a:lnSpc>
                <a:spcPct val="90000"/>
              </a:lnSpc>
              <a:buClr>
                <a:schemeClr val="tx1"/>
              </a:buClr>
              <a:buFontTx/>
              <a:buNone/>
            </a:pPr>
            <a:r>
              <a:rPr lang="en-US" b="1" smtClean="0"/>
              <a:t>Detection</a:t>
            </a:r>
          </a:p>
          <a:p>
            <a:pPr marL="914400" lvl="1" indent="-457200" eaLnBrk="1" hangingPunct="1">
              <a:lnSpc>
                <a:spcPct val="90000"/>
              </a:lnSpc>
              <a:buFontTx/>
              <a:buChar char="•"/>
            </a:pPr>
            <a:r>
              <a:rPr lang="en-US" smtClean="0"/>
              <a:t>Trafficked persons are often in controlled, vulnerable situations</a:t>
            </a:r>
          </a:p>
          <a:p>
            <a:pPr marL="914400" lvl="1" indent="-457200" eaLnBrk="1" hangingPunct="1">
              <a:lnSpc>
                <a:spcPct val="90000"/>
              </a:lnSpc>
              <a:buFontTx/>
              <a:buChar char="•"/>
            </a:pPr>
            <a:r>
              <a:rPr lang="en-US" smtClean="0"/>
              <a:t>You should know the procedures for reporting suspected trafficking</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p:spPr>
        <p:txBody>
          <a:bodyPr/>
          <a:lstStyle/>
          <a:p>
            <a:fld id="{2ED42E2D-C472-4559-AF37-EE3435AAD088}" type="slidenum">
              <a:rPr lang="en-US"/>
              <a:pPr/>
              <a:t>51</a:t>
            </a:fld>
            <a:endParaRPr lang="en-US"/>
          </a:p>
        </p:txBody>
      </p:sp>
      <p:sp>
        <p:nvSpPr>
          <p:cNvPr id="54275" name="Rectangle 2"/>
          <p:cNvSpPr>
            <a:spLocks noGrp="1" noChangeArrowheads="1"/>
          </p:cNvSpPr>
          <p:nvPr>
            <p:ph type="title"/>
          </p:nvPr>
        </p:nvSpPr>
        <p:spPr/>
        <p:txBody>
          <a:bodyPr/>
          <a:lstStyle/>
          <a:p>
            <a:pPr eaLnBrk="1" hangingPunct="1"/>
            <a:r>
              <a:rPr lang="en-US" smtClean="0"/>
              <a:t>Summary (continued)</a:t>
            </a:r>
          </a:p>
        </p:txBody>
      </p:sp>
      <p:sp>
        <p:nvSpPr>
          <p:cNvPr id="54276" name="Rectangle 3"/>
          <p:cNvSpPr>
            <a:spLocks noGrp="1" noChangeArrowheads="1"/>
          </p:cNvSpPr>
          <p:nvPr>
            <p:ph type="body" idx="1"/>
          </p:nvPr>
        </p:nvSpPr>
        <p:spPr/>
        <p:txBody>
          <a:bodyPr/>
          <a:lstStyle/>
          <a:p>
            <a:pPr eaLnBrk="1" hangingPunct="1">
              <a:buClr>
                <a:schemeClr val="tx1"/>
              </a:buClr>
              <a:buFontTx/>
              <a:buNone/>
            </a:pPr>
            <a:r>
              <a:rPr lang="en-US" b="1" smtClean="0"/>
              <a:t>Legal Provisions</a:t>
            </a:r>
          </a:p>
          <a:p>
            <a:pPr marL="914400" lvl="1" indent="-457200" eaLnBrk="1" hangingPunct="1">
              <a:buFontTx/>
              <a:buChar char="•"/>
            </a:pPr>
            <a:r>
              <a:rPr lang="en-US" smtClean="0"/>
              <a:t>The United States treats serious crimes committed by service members abroad as if they were committed at home</a:t>
            </a:r>
          </a:p>
          <a:p>
            <a:pPr marL="914400" lvl="1" indent="-457200" eaLnBrk="1" hangingPunct="1">
              <a:spcBef>
                <a:spcPct val="0"/>
              </a:spcBef>
              <a:buClr>
                <a:schemeClr val="tx1"/>
              </a:buClr>
              <a:buSzPct val="85000"/>
              <a:buFontTx/>
              <a:buChar char="•"/>
            </a:pPr>
            <a:r>
              <a:rPr lang="en-US" smtClean="0"/>
              <a:t>Patronizing a Prostitute is a UCMJ Offense</a:t>
            </a:r>
          </a:p>
          <a:p>
            <a:pPr marL="914400" lvl="1" indent="-457200" eaLnBrk="1" hangingPunct="1">
              <a:buFontTx/>
              <a:buChar char="•"/>
            </a:pPr>
            <a:r>
              <a:rPr lang="en-US" smtClean="0"/>
              <a:t>Involvement in trafficking carries serious consequences</a:t>
            </a:r>
          </a:p>
          <a:p>
            <a:pPr marL="914400" lvl="1" indent="-457200" eaLnBrk="1" hangingPunct="1">
              <a:buFontTx/>
              <a:buChar char="•"/>
            </a:pPr>
            <a:r>
              <a:rPr lang="en-US" smtClean="0"/>
              <a:t>The United States has a </a:t>
            </a:r>
            <a:r>
              <a:rPr lang="en-US" b="1" smtClean="0"/>
              <a:t>zero tolerance policy</a:t>
            </a:r>
            <a:r>
              <a:rPr lang="en-US" smtClean="0"/>
              <a:t> toward trafficking</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p:spPr>
        <p:txBody>
          <a:bodyPr/>
          <a:lstStyle/>
          <a:p>
            <a:fld id="{6C0E87B4-91B0-460A-B594-510F70AA5F9F}" type="slidenum">
              <a:rPr lang="en-US"/>
              <a:pPr/>
              <a:t>52</a:t>
            </a:fld>
            <a:endParaRPr lang="en-US"/>
          </a:p>
        </p:txBody>
      </p:sp>
      <p:sp>
        <p:nvSpPr>
          <p:cNvPr id="55299" name="Rectangle 2"/>
          <p:cNvSpPr>
            <a:spLocks noGrp="1" noChangeArrowheads="1"/>
          </p:cNvSpPr>
          <p:nvPr>
            <p:ph type="title"/>
          </p:nvPr>
        </p:nvSpPr>
        <p:spPr/>
        <p:txBody>
          <a:bodyPr/>
          <a:lstStyle/>
          <a:p>
            <a:pPr eaLnBrk="1" hangingPunct="1"/>
            <a:r>
              <a:rPr lang="en-US" smtClean="0"/>
              <a:t>Where to Get More Information</a:t>
            </a:r>
          </a:p>
        </p:txBody>
      </p:sp>
      <p:sp>
        <p:nvSpPr>
          <p:cNvPr id="55300" name="Rectangle 3"/>
          <p:cNvSpPr>
            <a:spLocks noGrp="1" noChangeArrowheads="1"/>
          </p:cNvSpPr>
          <p:nvPr>
            <p:ph type="body" idx="1"/>
          </p:nvPr>
        </p:nvSpPr>
        <p:spPr/>
        <p:txBody>
          <a:bodyPr/>
          <a:lstStyle/>
          <a:p>
            <a:pPr eaLnBrk="1" hangingPunct="1">
              <a:lnSpc>
                <a:spcPct val="80000"/>
              </a:lnSpc>
            </a:pPr>
            <a:r>
              <a:rPr lang="en-US" sz="1000" smtClean="0"/>
              <a:t>2008 Trafficking in Persons Report</a:t>
            </a:r>
          </a:p>
          <a:p>
            <a:pPr marL="914400" lvl="1" indent="-457200" eaLnBrk="1" hangingPunct="1">
              <a:lnSpc>
                <a:spcPct val="80000"/>
              </a:lnSpc>
              <a:buFontTx/>
              <a:buNone/>
            </a:pPr>
            <a:r>
              <a:rPr lang="en-US" sz="1000" smtClean="0">
                <a:hlinkClick r:id="rId4"/>
              </a:rPr>
              <a:t>http://www.state.gov/g/tip/rls/tiprpt/2008/</a:t>
            </a:r>
            <a:endParaRPr lang="en-US" sz="1000" smtClean="0"/>
          </a:p>
          <a:p>
            <a:pPr marL="914400" lvl="1" indent="-457200" eaLnBrk="1" hangingPunct="1">
              <a:lnSpc>
                <a:spcPct val="80000"/>
              </a:lnSpc>
            </a:pPr>
            <a:r>
              <a:rPr lang="en-US" sz="900" smtClean="0"/>
              <a:t>Related Links:</a:t>
            </a:r>
          </a:p>
          <a:p>
            <a:pPr marL="914400" lvl="1" indent="-457200" eaLnBrk="1" hangingPunct="1">
              <a:lnSpc>
                <a:spcPct val="80000"/>
              </a:lnSpc>
            </a:pPr>
            <a:endParaRPr lang="en-US" sz="900" smtClean="0"/>
          </a:p>
          <a:p>
            <a:pPr marL="914400" lvl="1" indent="-457200" eaLnBrk="1" hangingPunct="1">
              <a:lnSpc>
                <a:spcPct val="80000"/>
              </a:lnSpc>
            </a:pPr>
            <a:r>
              <a:rPr lang="en-US" sz="900" smtClean="0"/>
              <a:t>1. DoDIG Website:</a:t>
            </a:r>
          </a:p>
          <a:p>
            <a:pPr marL="914400" lvl="1" indent="-457200" eaLnBrk="1" hangingPunct="1">
              <a:lnSpc>
                <a:spcPct val="80000"/>
              </a:lnSpc>
            </a:pPr>
            <a:endParaRPr lang="en-US" sz="900" smtClean="0"/>
          </a:p>
          <a:p>
            <a:pPr marL="914400" lvl="1" indent="-457200" eaLnBrk="1" hangingPunct="1">
              <a:lnSpc>
                <a:spcPct val="80000"/>
              </a:lnSpc>
            </a:pPr>
            <a:r>
              <a:rPr lang="en-US" sz="900" smtClean="0">
                <a:hlinkClick r:id="rId5"/>
              </a:rPr>
              <a:t>http://www.dodig.mil/Inspections/IPO/combatinghuman.htm</a:t>
            </a:r>
            <a:endParaRPr lang="en-US" sz="900" smtClean="0"/>
          </a:p>
          <a:p>
            <a:pPr marL="914400" lvl="1" indent="-457200" eaLnBrk="1" hangingPunct="1">
              <a:lnSpc>
                <a:spcPct val="80000"/>
              </a:lnSpc>
            </a:pPr>
            <a:endParaRPr lang="en-US" sz="900" smtClean="0"/>
          </a:p>
          <a:p>
            <a:pPr marL="914400" lvl="1" indent="-457200" eaLnBrk="1" hangingPunct="1">
              <a:lnSpc>
                <a:spcPct val="80000"/>
              </a:lnSpc>
            </a:pPr>
            <a:r>
              <a:rPr lang="en-US" sz="900" smtClean="0"/>
              <a:t>2. Department of State:</a:t>
            </a:r>
          </a:p>
          <a:p>
            <a:pPr marL="914400" lvl="1" indent="-457200" eaLnBrk="1" hangingPunct="1">
              <a:lnSpc>
                <a:spcPct val="80000"/>
              </a:lnSpc>
            </a:pPr>
            <a:endParaRPr lang="en-US" sz="900" smtClean="0"/>
          </a:p>
          <a:p>
            <a:pPr marL="914400" lvl="1" indent="-457200" eaLnBrk="1" hangingPunct="1">
              <a:lnSpc>
                <a:spcPct val="80000"/>
              </a:lnSpc>
            </a:pPr>
            <a:r>
              <a:rPr lang="en-US" sz="900" smtClean="0">
                <a:hlinkClick r:id="rId6"/>
              </a:rPr>
              <a:t>http://www.state.gov/g/tip/</a:t>
            </a:r>
            <a:endParaRPr lang="en-US" sz="900" smtClean="0"/>
          </a:p>
          <a:p>
            <a:pPr marL="914400" lvl="1" indent="-457200" eaLnBrk="1" hangingPunct="1">
              <a:lnSpc>
                <a:spcPct val="80000"/>
              </a:lnSpc>
            </a:pPr>
            <a:endParaRPr lang="en-US" sz="900" smtClean="0"/>
          </a:p>
          <a:p>
            <a:pPr marL="914400" lvl="1" indent="-457200" eaLnBrk="1" hangingPunct="1">
              <a:lnSpc>
                <a:spcPct val="80000"/>
              </a:lnSpc>
            </a:pPr>
            <a:r>
              <a:rPr lang="en-US" sz="900" smtClean="0"/>
              <a:t>3. Department of Justice</a:t>
            </a:r>
          </a:p>
          <a:p>
            <a:pPr marL="914400" lvl="1" indent="-457200" eaLnBrk="1" hangingPunct="1">
              <a:lnSpc>
                <a:spcPct val="80000"/>
              </a:lnSpc>
            </a:pPr>
            <a:endParaRPr lang="en-US" sz="900" smtClean="0"/>
          </a:p>
          <a:p>
            <a:pPr marL="914400" lvl="1" indent="-457200" eaLnBrk="1" hangingPunct="1">
              <a:lnSpc>
                <a:spcPct val="80000"/>
              </a:lnSpc>
            </a:pPr>
            <a:r>
              <a:rPr lang="en-US" sz="900" smtClean="0">
                <a:hlinkClick r:id="rId7"/>
              </a:rPr>
              <a:t>http://www.usdoj.gov/whatwedo/whatwedo_ctip.html</a:t>
            </a:r>
            <a:endParaRPr lang="en-US" sz="900" smtClean="0"/>
          </a:p>
          <a:p>
            <a:pPr marL="914400" lvl="1" indent="-457200" eaLnBrk="1" hangingPunct="1">
              <a:lnSpc>
                <a:spcPct val="80000"/>
              </a:lnSpc>
            </a:pPr>
            <a:endParaRPr lang="en-US" sz="900" smtClean="0"/>
          </a:p>
          <a:p>
            <a:pPr marL="914400" lvl="1" indent="-457200" eaLnBrk="1" hangingPunct="1">
              <a:lnSpc>
                <a:spcPct val="80000"/>
              </a:lnSpc>
            </a:pPr>
            <a:r>
              <a:rPr lang="en-US" sz="900" smtClean="0"/>
              <a:t>4. Department of Labor:</a:t>
            </a:r>
          </a:p>
          <a:p>
            <a:pPr marL="914400" lvl="1" indent="-457200" eaLnBrk="1" hangingPunct="1">
              <a:lnSpc>
                <a:spcPct val="80000"/>
              </a:lnSpc>
            </a:pPr>
            <a:endParaRPr lang="en-US" sz="900" smtClean="0"/>
          </a:p>
          <a:p>
            <a:pPr marL="914400" lvl="1" indent="-457200" eaLnBrk="1" hangingPunct="1">
              <a:lnSpc>
                <a:spcPct val="80000"/>
              </a:lnSpc>
            </a:pPr>
            <a:r>
              <a:rPr lang="en-US" sz="900" smtClean="0">
                <a:hlinkClick r:id="rId8"/>
              </a:rPr>
              <a:t>http://www.dol.gov/ilab/</a:t>
            </a:r>
            <a:endParaRPr lang="en-US" sz="900" smtClean="0"/>
          </a:p>
          <a:p>
            <a:pPr marL="914400" lvl="1" indent="-457200" eaLnBrk="1" hangingPunct="1">
              <a:lnSpc>
                <a:spcPct val="80000"/>
              </a:lnSpc>
            </a:pPr>
            <a:endParaRPr lang="en-US" sz="900" smtClean="0"/>
          </a:p>
          <a:p>
            <a:pPr marL="914400" lvl="1" indent="-457200" eaLnBrk="1" hangingPunct="1">
              <a:lnSpc>
                <a:spcPct val="80000"/>
              </a:lnSpc>
            </a:pPr>
            <a:r>
              <a:rPr lang="en-US" sz="900" smtClean="0"/>
              <a:t>5. Department of Health and Human Services</a:t>
            </a:r>
          </a:p>
          <a:p>
            <a:pPr marL="914400" lvl="1" indent="-457200" eaLnBrk="1" hangingPunct="1">
              <a:lnSpc>
                <a:spcPct val="80000"/>
              </a:lnSpc>
            </a:pPr>
            <a:endParaRPr lang="en-US" sz="900" smtClean="0"/>
          </a:p>
          <a:p>
            <a:pPr marL="914400" lvl="1" indent="-457200" eaLnBrk="1" hangingPunct="1">
              <a:lnSpc>
                <a:spcPct val="80000"/>
              </a:lnSpc>
            </a:pPr>
            <a:r>
              <a:rPr lang="en-US" sz="900" smtClean="0">
                <a:hlinkClick r:id="rId9"/>
              </a:rPr>
              <a:t>http://www.acf.hhs.gov/trafficking/</a:t>
            </a:r>
            <a:endParaRPr lang="en-US" sz="900" smtClean="0"/>
          </a:p>
          <a:p>
            <a:pPr marL="914400" lvl="1" indent="-457200" eaLnBrk="1" hangingPunct="1">
              <a:lnSpc>
                <a:spcPct val="80000"/>
              </a:lnSpc>
            </a:pPr>
            <a:endParaRPr lang="en-US" sz="900" smtClean="0"/>
          </a:p>
          <a:p>
            <a:pPr marL="914400" lvl="1" indent="-457200" eaLnBrk="1" hangingPunct="1">
              <a:lnSpc>
                <a:spcPct val="80000"/>
              </a:lnSpc>
            </a:pPr>
            <a:r>
              <a:rPr lang="en-US" sz="900" smtClean="0"/>
              <a:t>6. U.S. Immigration and Customs Enforcement:</a:t>
            </a:r>
          </a:p>
          <a:p>
            <a:pPr marL="914400" lvl="1" indent="-457200" eaLnBrk="1" hangingPunct="1">
              <a:lnSpc>
                <a:spcPct val="80000"/>
              </a:lnSpc>
            </a:pPr>
            <a:endParaRPr lang="en-US" sz="900" smtClean="0"/>
          </a:p>
          <a:p>
            <a:pPr marL="914400" lvl="1" indent="-457200" eaLnBrk="1" hangingPunct="1">
              <a:lnSpc>
                <a:spcPct val="80000"/>
              </a:lnSpc>
            </a:pPr>
            <a:r>
              <a:rPr lang="en-US" sz="900" smtClean="0">
                <a:hlinkClick r:id="rId10"/>
              </a:rPr>
              <a:t>http://www.ice.gov/pi/investigations/publicsafety/humantrafficking.htm#traff</a:t>
            </a:r>
            <a:endParaRPr lang="en-US" sz="900" smtClean="0"/>
          </a:p>
          <a:p>
            <a:pPr marL="914400" lvl="1" indent="-457200" eaLnBrk="1" hangingPunct="1">
              <a:lnSpc>
                <a:spcPct val="80000"/>
              </a:lnSpc>
            </a:pPr>
            <a:r>
              <a:rPr lang="en-US" sz="900" smtClean="0"/>
              <a:t>icking</a:t>
            </a:r>
          </a:p>
          <a:p>
            <a:pPr marL="914400" lvl="1" indent="-457200" eaLnBrk="1" hangingPunct="1">
              <a:lnSpc>
                <a:spcPct val="80000"/>
              </a:lnSpc>
            </a:pPr>
            <a:endParaRPr lang="en-US" sz="900" smtClean="0"/>
          </a:p>
          <a:p>
            <a:pPr marL="914400" lvl="1" indent="-457200" eaLnBrk="1" hangingPunct="1">
              <a:lnSpc>
                <a:spcPct val="80000"/>
              </a:lnSpc>
            </a:pPr>
            <a:r>
              <a:rPr lang="en-US" sz="900" smtClean="0"/>
              <a:t>7. A web resource for combating human trafficking</a:t>
            </a:r>
          </a:p>
          <a:p>
            <a:pPr marL="914400" lvl="1" indent="-457200" eaLnBrk="1" hangingPunct="1">
              <a:lnSpc>
                <a:spcPct val="80000"/>
              </a:lnSpc>
            </a:pPr>
            <a:endParaRPr lang="en-US" sz="900" smtClean="0"/>
          </a:p>
          <a:p>
            <a:pPr marL="914400" lvl="1" indent="-457200" eaLnBrk="1" hangingPunct="1">
              <a:lnSpc>
                <a:spcPct val="80000"/>
              </a:lnSpc>
            </a:pPr>
            <a:r>
              <a:rPr lang="en-US" sz="900" smtClean="0">
                <a:hlinkClick r:id="rId11"/>
              </a:rPr>
              <a:t>http://humantrafficking.org/countries/united_states_of_america/ngos</a:t>
            </a:r>
            <a:endParaRPr lang="en-US" sz="900" smtClean="0"/>
          </a:p>
          <a:p>
            <a:pPr marL="914400" lvl="1" indent="-457200" eaLnBrk="1" hangingPunct="1">
              <a:lnSpc>
                <a:spcPct val="80000"/>
              </a:lnSpc>
            </a:pPr>
            <a:endParaRPr lang="en-US" sz="900" smtClean="0"/>
          </a:p>
          <a:p>
            <a:pPr marL="914400" lvl="1" indent="-457200" eaLnBrk="1" hangingPunct="1">
              <a:lnSpc>
                <a:spcPct val="80000"/>
              </a:lnSpc>
            </a:pPr>
            <a:endParaRPr lang="en-US" sz="900" smtClean="0"/>
          </a:p>
          <a:p>
            <a:pPr marL="914400" lvl="1" indent="-457200" eaLnBrk="1" hangingPunct="1">
              <a:lnSpc>
                <a:spcPct val="80000"/>
              </a:lnSpc>
              <a:buFontTx/>
              <a:buNone/>
            </a:pPr>
            <a:endParaRPr lang="en-US" sz="900" smtClean="0">
              <a:latin typeface="Courier New" pitchFamily="49"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p>
            <a:fld id="{D6919F00-3219-4131-B8DB-12AF40389A08}" type="slidenum">
              <a:rPr lang="en-US"/>
              <a:pPr/>
              <a:t>6</a:t>
            </a:fld>
            <a:endParaRPr lang="en-US"/>
          </a:p>
        </p:txBody>
      </p:sp>
      <p:pic>
        <p:nvPicPr>
          <p:cNvPr id="8195" name="Picture 2" descr="gang"/>
          <p:cNvPicPr>
            <a:picLocks noChangeAspect="1" noChangeArrowheads="1"/>
          </p:cNvPicPr>
          <p:nvPr>
            <p:ph idx="1"/>
          </p:nvPr>
        </p:nvPicPr>
        <p:blipFill>
          <a:blip r:embed="rId3" cstate="print"/>
          <a:srcRect/>
          <a:stretch>
            <a:fillRect/>
          </a:stretch>
        </p:blipFill>
        <p:spPr>
          <a:xfrm>
            <a:off x="4422775" y="2973388"/>
            <a:ext cx="4568825" cy="3046412"/>
          </a:xfrm>
          <a:noFill/>
        </p:spPr>
      </p:pic>
      <p:sp>
        <p:nvSpPr>
          <p:cNvPr id="8196" name="Rectangle 3"/>
          <p:cNvSpPr>
            <a:spLocks noGrp="1" noChangeArrowheads="1"/>
          </p:cNvSpPr>
          <p:nvPr>
            <p:ph type="title"/>
          </p:nvPr>
        </p:nvSpPr>
        <p:spPr/>
        <p:txBody>
          <a:bodyPr/>
          <a:lstStyle/>
          <a:p>
            <a:pPr eaLnBrk="1" hangingPunct="1"/>
            <a:r>
              <a:rPr lang="en-US" smtClean="0"/>
              <a:t>Who is Responsible?</a:t>
            </a:r>
          </a:p>
        </p:txBody>
      </p:sp>
      <p:sp>
        <p:nvSpPr>
          <p:cNvPr id="8197" name="Text Box 4"/>
          <p:cNvSpPr txBox="1">
            <a:spLocks noChangeArrowheads="1"/>
          </p:cNvSpPr>
          <p:nvPr/>
        </p:nvSpPr>
        <p:spPr bwMode="auto">
          <a:xfrm>
            <a:off x="517525" y="1717675"/>
            <a:ext cx="8093075" cy="1554163"/>
          </a:xfrm>
          <a:prstGeom prst="rect">
            <a:avLst/>
          </a:prstGeom>
          <a:noFill/>
          <a:ln w="12700">
            <a:noFill/>
            <a:miter lim="800000"/>
            <a:headEnd type="none" w="sm" len="sm"/>
            <a:tailEnd type="none" w="sm" len="sm"/>
          </a:ln>
        </p:spPr>
        <p:txBody>
          <a:bodyPr>
            <a:spAutoFit/>
          </a:bodyPr>
          <a:lstStyle/>
          <a:p>
            <a:pPr eaLnBrk="0" hangingPunct="0">
              <a:spcBef>
                <a:spcPct val="30000"/>
              </a:spcBef>
            </a:pPr>
            <a:r>
              <a:rPr kumimoji="1" lang="en-US" sz="3200"/>
              <a:t>The “bad guys” are not just the people who operate the trafficking enterprise – they are also their customers, who could be:</a:t>
            </a:r>
          </a:p>
        </p:txBody>
      </p:sp>
      <p:sp>
        <p:nvSpPr>
          <p:cNvPr id="8198" name="Text Box 5"/>
          <p:cNvSpPr txBox="1">
            <a:spLocks noChangeArrowheads="1"/>
          </p:cNvSpPr>
          <p:nvPr/>
        </p:nvSpPr>
        <p:spPr bwMode="auto">
          <a:xfrm>
            <a:off x="274638" y="3432175"/>
            <a:ext cx="8564562" cy="1373188"/>
          </a:xfrm>
          <a:prstGeom prst="rect">
            <a:avLst/>
          </a:prstGeom>
          <a:noFill/>
          <a:ln w="12700">
            <a:noFill/>
            <a:miter lim="800000"/>
            <a:headEnd type="none" w="sm" len="sm"/>
            <a:tailEnd type="none" w="sm" len="sm"/>
          </a:ln>
        </p:spPr>
        <p:txBody>
          <a:bodyPr>
            <a:spAutoFit/>
          </a:bodyPr>
          <a:lstStyle/>
          <a:p>
            <a:pPr marL="749300" indent="-279400">
              <a:buFontTx/>
              <a:buChar char="•"/>
            </a:pPr>
            <a:r>
              <a:rPr kumimoji="1" lang="en-US" sz="2800" b="1">
                <a:latin typeface="Book Antiqua" pitchFamily="18" charset="0"/>
              </a:rPr>
              <a:t>Contractors</a:t>
            </a:r>
          </a:p>
          <a:p>
            <a:pPr marL="749300" indent="-279400">
              <a:buFontTx/>
              <a:buChar char="•"/>
            </a:pPr>
            <a:r>
              <a:rPr kumimoji="1" lang="en-US" sz="2800" b="1">
                <a:latin typeface="Book Antiqua" pitchFamily="18" charset="0"/>
              </a:rPr>
              <a:t>Government Civilians</a:t>
            </a:r>
          </a:p>
          <a:p>
            <a:pPr marL="749300" indent="-279400">
              <a:buFontTx/>
              <a:buChar char="•"/>
            </a:pPr>
            <a:r>
              <a:rPr kumimoji="1" lang="en-US" sz="2800" b="1">
                <a:latin typeface="Book Antiqua" pitchFamily="18" charset="0"/>
              </a:rPr>
              <a:t>Military Personnel</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218" name="Slide Number Placeholder 6"/>
          <p:cNvSpPr>
            <a:spLocks noGrp="1"/>
          </p:cNvSpPr>
          <p:nvPr>
            <p:ph type="sldNum" sz="quarter" idx="12"/>
          </p:nvPr>
        </p:nvSpPr>
        <p:spPr>
          <a:noFill/>
        </p:spPr>
        <p:txBody>
          <a:bodyPr/>
          <a:lstStyle/>
          <a:p>
            <a:fld id="{1608AC61-0DF3-4675-8FD2-E3E5AD374A31}" type="slidenum">
              <a:rPr lang="en-US"/>
              <a:pPr/>
              <a:t>7</a:t>
            </a:fld>
            <a:endParaRPr lang="en-US"/>
          </a:p>
        </p:txBody>
      </p:sp>
      <p:sp>
        <p:nvSpPr>
          <p:cNvPr id="9219" name="Rectangle 4"/>
          <p:cNvSpPr>
            <a:spLocks noGrp="1" noChangeArrowheads="1"/>
          </p:cNvSpPr>
          <p:nvPr>
            <p:ph type="title"/>
          </p:nvPr>
        </p:nvSpPr>
        <p:spPr/>
        <p:txBody>
          <a:bodyPr/>
          <a:lstStyle/>
          <a:p>
            <a:pPr eaLnBrk="1" hangingPunct="1"/>
            <a:r>
              <a:rPr lang="en-US" smtClean="0"/>
              <a:t>Agenda</a:t>
            </a:r>
          </a:p>
        </p:txBody>
      </p:sp>
      <p:sp>
        <p:nvSpPr>
          <p:cNvPr id="9220" name="Rectangle 5"/>
          <p:cNvSpPr>
            <a:spLocks noGrp="1" noChangeArrowheads="1"/>
          </p:cNvSpPr>
          <p:nvPr>
            <p:ph type="body" sz="half" idx="1"/>
          </p:nvPr>
        </p:nvSpPr>
        <p:spPr>
          <a:xfrm>
            <a:off x="906463" y="1524000"/>
            <a:ext cx="3894137" cy="4525963"/>
          </a:xfrm>
        </p:spPr>
        <p:txBody>
          <a:bodyPr/>
          <a:lstStyle/>
          <a:p>
            <a:pPr marL="457200" indent="-457200" eaLnBrk="1" hangingPunct="1">
              <a:lnSpc>
                <a:spcPct val="90000"/>
              </a:lnSpc>
            </a:pPr>
            <a:r>
              <a:rPr lang="en-US" smtClean="0"/>
              <a:t>US/DoD Policy</a:t>
            </a:r>
          </a:p>
          <a:p>
            <a:pPr marL="457200" indent="-457200" eaLnBrk="1" hangingPunct="1">
              <a:lnSpc>
                <a:spcPct val="90000"/>
              </a:lnSpc>
            </a:pPr>
            <a:r>
              <a:rPr lang="en-US" smtClean="0"/>
              <a:t>Trafficking Phenomenon</a:t>
            </a:r>
          </a:p>
          <a:p>
            <a:pPr marL="457200" indent="-457200" eaLnBrk="1" hangingPunct="1">
              <a:lnSpc>
                <a:spcPct val="90000"/>
              </a:lnSpc>
            </a:pPr>
            <a:r>
              <a:rPr lang="en-US" smtClean="0"/>
              <a:t>Detection</a:t>
            </a:r>
          </a:p>
          <a:p>
            <a:pPr marL="457200" indent="-457200" eaLnBrk="1" hangingPunct="1">
              <a:lnSpc>
                <a:spcPct val="90000"/>
              </a:lnSpc>
            </a:pPr>
            <a:r>
              <a:rPr lang="en-US" smtClean="0"/>
              <a:t>Legal Provisions</a:t>
            </a:r>
          </a:p>
          <a:p>
            <a:pPr marL="457200" indent="-457200" eaLnBrk="1" hangingPunct="1">
              <a:lnSpc>
                <a:spcPct val="90000"/>
              </a:lnSpc>
            </a:pPr>
            <a:r>
              <a:rPr lang="en-US" smtClean="0"/>
              <a:t>General Summary</a:t>
            </a:r>
          </a:p>
          <a:p>
            <a:pPr marL="457200" indent="-457200" eaLnBrk="1" hangingPunct="1">
              <a:lnSpc>
                <a:spcPct val="90000"/>
              </a:lnSpc>
            </a:pPr>
            <a:r>
              <a:rPr lang="en-US" smtClean="0"/>
              <a:t>Localization by Theater</a:t>
            </a:r>
          </a:p>
        </p:txBody>
      </p:sp>
      <p:pic>
        <p:nvPicPr>
          <p:cNvPr id="9221" name="Picture 32" descr="brazil6a"/>
          <p:cNvPicPr>
            <a:picLocks noChangeAspect="1" noChangeArrowheads="1"/>
          </p:cNvPicPr>
          <p:nvPr>
            <p:ph sz="half" idx="2"/>
          </p:nvPr>
        </p:nvPicPr>
        <p:blipFill>
          <a:blip r:embed="rId4" cstate="print"/>
          <a:srcRect/>
          <a:stretch>
            <a:fillRect/>
          </a:stretch>
        </p:blipFill>
        <p:spPr>
          <a:xfrm>
            <a:off x="5035550" y="1727200"/>
            <a:ext cx="2959100" cy="4445000"/>
          </a:xfr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p>
            <a:fld id="{3FCAE4FA-666F-4919-93C3-C55E8E9747B2}" type="slidenum">
              <a:rPr lang="en-US"/>
              <a:pPr/>
              <a:t>8</a:t>
            </a:fld>
            <a:endParaRPr lang="en-US"/>
          </a:p>
        </p:txBody>
      </p:sp>
      <p:sp>
        <p:nvSpPr>
          <p:cNvPr id="10243" name="Rectangle 4"/>
          <p:cNvSpPr>
            <a:spLocks noGrp="1" noChangeArrowheads="1"/>
          </p:cNvSpPr>
          <p:nvPr>
            <p:ph type="title"/>
          </p:nvPr>
        </p:nvSpPr>
        <p:spPr/>
        <p:txBody>
          <a:bodyPr/>
          <a:lstStyle/>
          <a:p>
            <a:pPr eaLnBrk="1" hangingPunct="1"/>
            <a:r>
              <a:rPr lang="en-US" smtClean="0"/>
              <a:t>Zero Tolerance in the</a:t>
            </a:r>
            <a:br>
              <a:rPr lang="en-US" smtClean="0"/>
            </a:br>
            <a:r>
              <a:rPr lang="en-US" smtClean="0"/>
              <a:t>Armed Forces</a:t>
            </a:r>
          </a:p>
        </p:txBody>
      </p:sp>
      <p:sp>
        <p:nvSpPr>
          <p:cNvPr id="10244" name="Rectangle 5"/>
          <p:cNvSpPr>
            <a:spLocks noGrp="1" noChangeArrowheads="1"/>
          </p:cNvSpPr>
          <p:nvPr>
            <p:ph type="body" idx="1"/>
          </p:nvPr>
        </p:nvSpPr>
        <p:spPr>
          <a:xfrm>
            <a:off x="533400" y="2590800"/>
            <a:ext cx="8077200" cy="1600200"/>
          </a:xfrm>
        </p:spPr>
        <p:txBody>
          <a:bodyPr/>
          <a:lstStyle/>
          <a:p>
            <a:pPr marL="0" indent="1588" algn="ctr" eaLnBrk="1" hangingPunct="1">
              <a:buClr>
                <a:schemeClr val="tx1"/>
              </a:buClr>
              <a:buFontTx/>
              <a:buNone/>
            </a:pPr>
            <a:r>
              <a:rPr lang="en-US" smtClean="0">
                <a:solidFill>
                  <a:srgbClr val="CC0000"/>
                </a:solidFill>
              </a:rPr>
              <a:t>Involving yourself with trafficking </a:t>
            </a:r>
            <a:r>
              <a:rPr lang="en-US" b="1" smtClean="0">
                <a:solidFill>
                  <a:srgbClr val="CC0000"/>
                </a:solidFill>
              </a:rPr>
              <a:t>jeopardizes your career</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1266" name="Slide Number Placeholder 6"/>
          <p:cNvSpPr>
            <a:spLocks noGrp="1"/>
          </p:cNvSpPr>
          <p:nvPr>
            <p:ph type="sldNum" sz="quarter" idx="12"/>
          </p:nvPr>
        </p:nvSpPr>
        <p:spPr>
          <a:noFill/>
        </p:spPr>
        <p:txBody>
          <a:bodyPr/>
          <a:lstStyle/>
          <a:p>
            <a:fld id="{9AEEB64D-0113-47B5-A0EA-1F1BF2B6D180}" type="slidenum">
              <a:rPr lang="en-US"/>
              <a:pPr/>
              <a:t>9</a:t>
            </a:fld>
            <a:endParaRPr lang="en-US"/>
          </a:p>
        </p:txBody>
      </p:sp>
      <p:sp>
        <p:nvSpPr>
          <p:cNvPr id="11267" name="Rectangle 1026"/>
          <p:cNvSpPr>
            <a:spLocks noGrp="1" noChangeArrowheads="1"/>
          </p:cNvSpPr>
          <p:nvPr>
            <p:ph type="title"/>
          </p:nvPr>
        </p:nvSpPr>
        <p:spPr/>
        <p:txBody>
          <a:bodyPr/>
          <a:lstStyle/>
          <a:p>
            <a:pPr eaLnBrk="1" hangingPunct="1"/>
            <a:r>
              <a:rPr lang="en-US" smtClean="0"/>
              <a:t>U.S. Government Resolve</a:t>
            </a:r>
          </a:p>
        </p:txBody>
      </p:sp>
      <p:sp>
        <p:nvSpPr>
          <p:cNvPr id="11268" name="Rectangle 1027"/>
          <p:cNvSpPr>
            <a:spLocks noGrp="1" noChangeArrowheads="1"/>
          </p:cNvSpPr>
          <p:nvPr>
            <p:ph type="body" sz="half" idx="1"/>
          </p:nvPr>
        </p:nvSpPr>
        <p:spPr>
          <a:xfrm>
            <a:off x="533400" y="1524000"/>
            <a:ext cx="8077200" cy="2590800"/>
          </a:xfrm>
        </p:spPr>
        <p:txBody>
          <a:bodyPr/>
          <a:lstStyle/>
          <a:p>
            <a:pPr marL="0" indent="7938" eaLnBrk="1" hangingPunct="1">
              <a:lnSpc>
                <a:spcPct val="90000"/>
              </a:lnSpc>
              <a:buClr>
                <a:schemeClr val="tx1"/>
              </a:buClr>
              <a:buFontTx/>
              <a:buNone/>
            </a:pPr>
            <a:r>
              <a:rPr lang="en-US" sz="2800" smtClean="0"/>
              <a:t>On December 16, 2002 the President signed  a National Security Presidential Directive mandating a “zero tolerance” policy toward trafficking among members of the US armed services, civilian employees and civilian contractors</a:t>
            </a:r>
          </a:p>
        </p:txBody>
      </p:sp>
      <p:pic>
        <p:nvPicPr>
          <p:cNvPr id="11269" name="Picture 1029" descr="tip_zero_tolerance"/>
          <p:cNvPicPr>
            <a:picLocks noChangeAspect="1" noChangeArrowheads="1"/>
          </p:cNvPicPr>
          <p:nvPr>
            <p:ph sz="half" idx="2"/>
          </p:nvPr>
        </p:nvPicPr>
        <p:blipFill>
          <a:blip r:embed="rId4" cstate="print"/>
          <a:srcRect/>
          <a:stretch>
            <a:fillRect/>
          </a:stretch>
        </p:blipFill>
        <p:spPr>
          <a:xfrm>
            <a:off x="1778000" y="4025900"/>
            <a:ext cx="5549900" cy="2082800"/>
          </a:xfrm>
          <a:noFill/>
        </p:spPr>
      </p:pic>
      <p:sp>
        <p:nvSpPr>
          <p:cNvPr id="11270" name="Rectangle 1031"/>
          <p:cNvSpPr>
            <a:spLocks noChangeArrowheads="1"/>
          </p:cNvSpPr>
          <p:nvPr/>
        </p:nvSpPr>
        <p:spPr bwMode="auto">
          <a:xfrm>
            <a:off x="5930900" y="6080125"/>
            <a:ext cx="1350963" cy="244475"/>
          </a:xfrm>
          <a:prstGeom prst="rect">
            <a:avLst/>
          </a:prstGeom>
          <a:noFill/>
          <a:ln w="12700">
            <a:noFill/>
            <a:miter lim="800000"/>
            <a:headEnd type="none" w="sm" len="sm"/>
            <a:tailEnd type="none" w="sm" len="sm"/>
          </a:ln>
        </p:spPr>
        <p:txBody>
          <a:bodyPr wrap="none">
            <a:spAutoFit/>
          </a:bodyPr>
          <a:lstStyle/>
          <a:p>
            <a:r>
              <a:rPr lang="en-US" sz="1000" i="1">
                <a:latin typeface="Arial Narrow" pitchFamily="34" charset="0"/>
              </a:rPr>
              <a:t>Photo Credit: DOD JDCC</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Book Antiqua"/>
        <a:ea typeface=""/>
        <a:cs typeface="Arial"/>
      </a:majorFont>
      <a:minorFont>
        <a:latin typeface="Book Antiqu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5271</TotalTime>
  <Words>5834</Words>
  <Application>Microsoft Office PowerPoint</Application>
  <PresentationFormat>On-screen Show (4:3)</PresentationFormat>
  <Paragraphs>847</Paragraphs>
  <Slides>52</Slides>
  <Notes>49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64" baseType="lpstr">
      <vt:lpstr>Times New Roman</vt:lpstr>
      <vt:lpstr>Arial</vt:lpstr>
      <vt:lpstr>Book Antiqua</vt:lpstr>
      <vt:lpstr>Arial Narrow</vt:lpstr>
      <vt:lpstr>Georgia</vt:lpstr>
      <vt:lpstr>Wingdings</vt:lpstr>
      <vt:lpstr>Comic Sans MS</vt:lpstr>
      <vt:lpstr>Courier New</vt:lpstr>
      <vt:lpstr>MS Mincho</vt:lpstr>
      <vt:lpstr>ＭＳ Ｐゴシック</vt:lpstr>
      <vt:lpstr>Default Design</vt:lpstr>
      <vt:lpstr>Adobe Photoshop Image</vt:lpstr>
      <vt:lpstr>Slide 1</vt:lpstr>
      <vt:lpstr>It Was Late Afternoon…</vt:lpstr>
      <vt:lpstr>Slavery is Happening Now</vt:lpstr>
      <vt:lpstr>It’s Worse Than You Realize</vt:lpstr>
      <vt:lpstr>Who is Responsible?</vt:lpstr>
      <vt:lpstr>Who is Responsible?</vt:lpstr>
      <vt:lpstr>Agenda</vt:lpstr>
      <vt:lpstr>Zero Tolerance in the Armed Forces</vt:lpstr>
      <vt:lpstr>U.S. Government Resolve</vt:lpstr>
      <vt:lpstr>From the Commander in Chief</vt:lpstr>
      <vt:lpstr>U.S. Government Resolve</vt:lpstr>
      <vt:lpstr>U.S. Government Resolve</vt:lpstr>
      <vt:lpstr>U.S. Government Resolve</vt:lpstr>
      <vt:lpstr>U.S. Government Resolve</vt:lpstr>
      <vt:lpstr>Forward Progress</vt:lpstr>
      <vt:lpstr>TRAFFICKING PHENOMENON</vt:lpstr>
      <vt:lpstr>Poverty is So Miserable…</vt:lpstr>
      <vt:lpstr>Trafficking Phenomenon</vt:lpstr>
      <vt:lpstr>What is Trafficking in Persons?</vt:lpstr>
      <vt:lpstr>Trafficking is…</vt:lpstr>
      <vt:lpstr>Trafficking is…</vt:lpstr>
      <vt:lpstr>Vocabulary</vt:lpstr>
      <vt:lpstr>The Victims</vt:lpstr>
      <vt:lpstr>Circumstances Leading to Victimization</vt:lpstr>
      <vt:lpstr>Trafficking is…</vt:lpstr>
      <vt:lpstr>Perpetrators</vt:lpstr>
      <vt:lpstr>Perpetrators (continued)</vt:lpstr>
      <vt:lpstr>Who Are the Perpetrators?</vt:lpstr>
      <vt:lpstr>Don’t Assist the Perpetrators</vt:lpstr>
      <vt:lpstr>Types of Trafficking</vt:lpstr>
      <vt:lpstr>Check Your Understanding</vt:lpstr>
      <vt:lpstr>DETECTION</vt:lpstr>
      <vt:lpstr>There Was a Bar Downstairs…</vt:lpstr>
      <vt:lpstr>Detection</vt:lpstr>
      <vt:lpstr>Signs of Trafficking</vt:lpstr>
      <vt:lpstr>Where to Find Victims</vt:lpstr>
      <vt:lpstr>Advertising</vt:lpstr>
      <vt:lpstr>Reporting Trafficking</vt:lpstr>
      <vt:lpstr>Check Your Understanding</vt:lpstr>
      <vt:lpstr>LEGAL PROVISIONS</vt:lpstr>
      <vt:lpstr>Legal Provisions</vt:lpstr>
      <vt:lpstr>UCMJ Military Personnel</vt:lpstr>
      <vt:lpstr>UCMJ Military Personnel</vt:lpstr>
      <vt:lpstr>UCMJ Civilian Personnel</vt:lpstr>
      <vt:lpstr>MEJA 2000 DoD Civilians/Contractors</vt:lpstr>
      <vt:lpstr>MEJA 2000 DoD Civilians/Contractors</vt:lpstr>
      <vt:lpstr>DoD Contractors</vt:lpstr>
      <vt:lpstr>Check Your Understanding</vt:lpstr>
      <vt:lpstr>SUMMARY</vt:lpstr>
      <vt:lpstr>Summary</vt:lpstr>
      <vt:lpstr>Summary (continued)</vt:lpstr>
      <vt:lpstr>Where to Get More Information</vt:lpstr>
    </vt:vector>
  </TitlesOfParts>
  <Manager>edited by g.a. 1 Nov</Manager>
  <Company>UWSA/Academic ADL Co-Lab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Trafficking in Persons</dc:title>
  <dc:creator>Judy Brown</dc:creator>
  <cp:lastModifiedBy>NATHANIEL.A.RICE</cp:lastModifiedBy>
  <cp:revision>512</cp:revision>
  <cp:lastPrinted>1601-01-01T00:00:00Z</cp:lastPrinted>
  <dcterms:created xsi:type="dcterms:W3CDTF">2004-06-23T22:32:58Z</dcterms:created>
  <dcterms:modified xsi:type="dcterms:W3CDTF">2011-04-27T16:37:59Z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TC062561681033</vt:lpwstr>
  </property>
</Properties>
</file>